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6" r:id="rId2"/>
  </p:sldMasterIdLst>
  <p:notesMasterIdLst>
    <p:notesMasterId r:id="rId28"/>
  </p:notesMasterIdLst>
  <p:handoutMasterIdLst>
    <p:handoutMasterId r:id="rId29"/>
  </p:handoutMasterIdLst>
  <p:sldIdLst>
    <p:sldId id="259" r:id="rId3"/>
    <p:sldId id="279" r:id="rId4"/>
    <p:sldId id="301" r:id="rId5"/>
    <p:sldId id="303" r:id="rId6"/>
    <p:sldId id="325" r:id="rId7"/>
    <p:sldId id="304" r:id="rId8"/>
    <p:sldId id="305" r:id="rId9"/>
    <p:sldId id="306" r:id="rId10"/>
    <p:sldId id="322" r:id="rId11"/>
    <p:sldId id="310" r:id="rId12"/>
    <p:sldId id="323" r:id="rId13"/>
    <p:sldId id="331" r:id="rId14"/>
    <p:sldId id="326" r:id="rId15"/>
    <p:sldId id="312" r:id="rId16"/>
    <p:sldId id="313" r:id="rId17"/>
    <p:sldId id="314" r:id="rId18"/>
    <p:sldId id="315" r:id="rId19"/>
    <p:sldId id="327" r:id="rId20"/>
    <p:sldId id="329" r:id="rId21"/>
    <p:sldId id="330" r:id="rId22"/>
    <p:sldId id="317" r:id="rId23"/>
    <p:sldId id="318" r:id="rId24"/>
    <p:sldId id="319" r:id="rId25"/>
    <p:sldId id="320" r:id="rId26"/>
    <p:sldId id="272" r:id="rId2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orient="horz" pos="288" userDrawn="1">
          <p15:clr>
            <a:srgbClr val="A4A3A4"/>
          </p15:clr>
        </p15:guide>
        <p15:guide id="3" orient="horz" pos="4109" userDrawn="1">
          <p15:clr>
            <a:srgbClr val="A4A3A4"/>
          </p15:clr>
        </p15:guide>
        <p15:guide id="4" orient="horz" pos="4008" userDrawn="1">
          <p15:clr>
            <a:srgbClr val="A4A3A4"/>
          </p15:clr>
        </p15:guide>
        <p15:guide id="5" orient="horz" pos="4224" userDrawn="1">
          <p15:clr>
            <a:srgbClr val="A4A3A4"/>
          </p15:clr>
        </p15:guide>
        <p15:guide id="6" orient="horz" pos="799" userDrawn="1">
          <p15:clr>
            <a:srgbClr val="A4A3A4"/>
          </p15:clr>
        </p15:guide>
        <p15:guide id="7" orient="horz" pos="3813" userDrawn="1">
          <p15:clr>
            <a:srgbClr val="A4A3A4"/>
          </p15:clr>
        </p15:guide>
        <p15:guide id="8" orient="horz" pos="1680" userDrawn="1">
          <p15:clr>
            <a:srgbClr val="A4A3A4"/>
          </p15:clr>
        </p15:guide>
        <p15:guide id="9" orient="horz" pos="2156" userDrawn="1">
          <p15:clr>
            <a:srgbClr val="A4A3A4"/>
          </p15:clr>
        </p15:guide>
        <p15:guide id="10" orient="horz" pos="4319" userDrawn="1">
          <p15:clr>
            <a:srgbClr val="A4A3A4"/>
          </p15:clr>
        </p15:guide>
        <p15:guide id="11" orient="horz" pos="3720" userDrawn="1">
          <p15:clr>
            <a:srgbClr val="A4A3A4"/>
          </p15:clr>
        </p15:guide>
        <p15:guide id="12" orient="horz" pos="2456" userDrawn="1">
          <p15:clr>
            <a:srgbClr val="A4A3A4"/>
          </p15:clr>
        </p15:guide>
        <p15:guide id="13" orient="horz" pos="3504" userDrawn="1">
          <p15:clr>
            <a:srgbClr val="A4A3A4"/>
          </p15:clr>
        </p15:guide>
        <p15:guide id="14" orient="horz" userDrawn="1">
          <p15:clr>
            <a:srgbClr val="A4A3A4"/>
          </p15:clr>
        </p15:guide>
        <p15:guide id="15" pos="385" userDrawn="1">
          <p15:clr>
            <a:srgbClr val="A4A3A4"/>
          </p15:clr>
        </p15:guide>
        <p15:guide id="16" pos="7680" userDrawn="1">
          <p15:clr>
            <a:srgbClr val="A4A3A4"/>
          </p15:clr>
        </p15:guide>
        <p15:guide id="17" pos="7040" userDrawn="1">
          <p15:clr>
            <a:srgbClr val="A4A3A4"/>
          </p15:clr>
        </p15:guide>
        <p15:guide id="18" pos="640" userDrawn="1">
          <p15:clr>
            <a:srgbClr val="A4A3A4"/>
          </p15:clr>
        </p15:guide>
        <p15:guide id="19" pos="2575" userDrawn="1">
          <p15:clr>
            <a:srgbClr val="A4A3A4"/>
          </p15:clr>
        </p15:guide>
        <p15:guide id="20" pos="6888" userDrawn="1">
          <p15:clr>
            <a:srgbClr val="A4A3A4"/>
          </p15:clr>
        </p15:guide>
        <p15:guide id="21" pos="3680" userDrawn="1">
          <p15:clr>
            <a:srgbClr val="A4A3A4"/>
          </p15:clr>
        </p15:guide>
        <p15:guide id="23" userDrawn="1">
          <p15:clr>
            <a:srgbClr val="A4A3A4"/>
          </p15:clr>
        </p15:guide>
        <p15:guide id="24" pos="7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4">
          <p15:clr>
            <a:srgbClr val="A4A3A4"/>
          </p15:clr>
        </p15:guide>
        <p15:guide id="4" pos="22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DC1945-7133-11DE-D521-CC9B9178F2CD}" name="Deborah Wenger" initials="DW" userId="fa2eecbc2aaaf6af" providerId="Windows Live"/>
  <p188:author id="{F60928F4-9A1A-2F66-5BD3-D98C1BBAB46A}" name="Lee,Sarah" initials="L" userId="S::sarah.lee@apexus.com::49092a986d6260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A0DB"/>
    <a:srgbClr val="FF4E00"/>
    <a:srgbClr val="9CD020"/>
    <a:srgbClr val="CCEDF0"/>
    <a:srgbClr val="A1DDE3"/>
    <a:srgbClr val="018D8A"/>
    <a:srgbClr val="019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506" autoAdjust="0"/>
  </p:normalViewPr>
  <p:slideViewPr>
    <p:cSldViewPr snapToGrid="0" snapToObjects="1" showGuides="1">
      <p:cViewPr varScale="1">
        <p:scale>
          <a:sx n="54" d="100"/>
          <a:sy n="54" d="100"/>
        </p:scale>
        <p:origin x="1762" y="67"/>
      </p:cViewPr>
      <p:guideLst>
        <p:guide orient="horz" pos="984"/>
        <p:guide orient="horz" pos="288"/>
        <p:guide orient="horz" pos="4109"/>
        <p:guide orient="horz" pos="4008"/>
        <p:guide orient="horz" pos="4224"/>
        <p:guide orient="horz" pos="799"/>
        <p:guide orient="horz" pos="3813"/>
        <p:guide orient="horz" pos="1680"/>
        <p:guide orient="horz" pos="2156"/>
        <p:guide orient="horz" pos="4319"/>
        <p:guide orient="horz" pos="3720"/>
        <p:guide orient="horz" pos="2456"/>
        <p:guide orient="horz" pos="3504"/>
        <p:guide orient="horz"/>
        <p:guide pos="385"/>
        <p:guide pos="7680"/>
        <p:guide pos="7040"/>
        <p:guide pos="640"/>
        <p:guide pos="2575"/>
        <p:guide pos="6888"/>
        <p:guide pos="3680"/>
        <p:guide/>
        <p:guide pos="7679"/>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varScale="1">
        <p:scale>
          <a:sx n="51" d="100"/>
          <a:sy n="51" d="100"/>
        </p:scale>
        <p:origin x="2682" y="72"/>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B660FEDE-C6AF-49C5-A501-0BE5547808DC}" type="datetimeFigureOut">
              <a:rPr lang="en-US" smtClean="0"/>
              <a:t>9/16/2024</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E1F2056-16E2-4B81-B969-71043C9BADE7}" type="slidenum">
              <a:rPr lang="en-US" smtClean="0"/>
              <a:t>‹#›</a:t>
            </a:fld>
            <a:endParaRPr lang="en-US" dirty="0"/>
          </a:p>
        </p:txBody>
      </p:sp>
    </p:spTree>
    <p:extLst>
      <p:ext uri="{BB962C8B-B14F-4D97-AF65-F5344CB8AC3E}">
        <p14:creationId xmlns:p14="http://schemas.microsoft.com/office/powerpoint/2010/main" val="385041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7784C45-7CAE-4766-A8F4-0BF330D12C79}" type="datetimeFigureOut">
              <a:rPr lang="en-US" smtClean="0"/>
              <a:t>9/16/2024</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9D92F61-B29F-4722-BDE4-FDE4DC6AC8E8}" type="slidenum">
              <a:rPr lang="en-US" smtClean="0"/>
              <a:t>‹#›</a:t>
            </a:fld>
            <a:endParaRPr lang="en-US" dirty="0"/>
          </a:p>
        </p:txBody>
      </p:sp>
    </p:spTree>
    <p:extLst>
      <p:ext uri="{BB962C8B-B14F-4D97-AF65-F5344CB8AC3E}">
        <p14:creationId xmlns:p14="http://schemas.microsoft.com/office/powerpoint/2010/main" val="186341415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i="1" kern="1200" dirty="0">
                <a:solidFill>
                  <a:schemeClr val="tx1"/>
                </a:solidFill>
                <a:effectLst/>
                <a:latin typeface="+mn-lt"/>
                <a:ea typeface="+mn-ea"/>
                <a:cs typeface="+mn-cs"/>
              </a:rPr>
              <a:t>This tool is written to align with Health Resources and Services Administration (HRSA) policy and is provided only as an example for the purpose of encouraging 340B Program integrity. This information has not been endorsed by HRSA and is not dispositive in determining compliance with or participatory status in the 340B Drug Pricing Program. 340B stakeholders are ultimately responsible for 340B Program compliance and compliance with all other applicable laws and regulations. Apexus encourages each stakeholder to include legal counsel as part of its program integrity efforts.</a:t>
            </a:r>
            <a:endParaRPr lang="en-US" sz="1000" kern="1200" dirty="0">
              <a:solidFill>
                <a:schemeClr val="tx1"/>
              </a:solidFill>
              <a:effectLst/>
              <a:latin typeface="+mn-lt"/>
              <a:ea typeface="+mn-ea"/>
              <a:cs typeface="+mn-cs"/>
            </a:endParaRPr>
          </a:p>
          <a:p>
            <a:pPr marL="0" indent="0">
              <a:buNone/>
            </a:pPr>
            <a:endParaRPr lang="en-US" sz="1000" kern="1200" dirty="0">
              <a:solidFill>
                <a:schemeClr val="tx1"/>
              </a:solidFill>
              <a:effectLst/>
              <a:latin typeface="+mn-lt"/>
              <a:ea typeface="+mn-ea"/>
              <a:cs typeface="+mn-cs"/>
            </a:endParaRPr>
          </a:p>
          <a:p>
            <a:pPr marL="0" indent="0">
              <a:buNone/>
            </a:pPr>
            <a:r>
              <a:rPr lang="en-US" sz="1000" i="1" kern="1200" dirty="0">
                <a:solidFill>
                  <a:schemeClr val="tx1"/>
                </a:solidFill>
                <a:effectLst/>
                <a:latin typeface="+mn-lt"/>
                <a:ea typeface="+mn-ea"/>
                <a:cs typeface="+mn-cs"/>
              </a:rPr>
              <a:t>© 2022 Apexus. Permission is granted to use, copy, and distribute this work solely for 340B covered entities and Medicaid agencies.</a:t>
            </a:r>
            <a:endParaRPr lang="en-US" sz="1000" kern="1200" dirty="0">
              <a:solidFill>
                <a:schemeClr val="tx1"/>
              </a:solidFill>
              <a:effectLst/>
              <a:latin typeface="+mn-lt"/>
              <a:ea typeface="+mn-ea"/>
              <a:cs typeface="+mn-cs"/>
            </a:endParaRPr>
          </a:p>
          <a:p>
            <a:pPr marL="0" indent="0">
              <a:buNone/>
            </a:pPr>
            <a:endParaRPr lang="en-US" dirty="0"/>
          </a:p>
          <a:p>
            <a:pPr marL="0" indent="0">
              <a:buNone/>
            </a:pPr>
            <a:r>
              <a:rPr lang="en-US"/>
              <a:t>002222022</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a:t>
            </a:fld>
            <a:endParaRPr lang="en-US" dirty="0"/>
          </a:p>
        </p:txBody>
      </p:sp>
    </p:spTree>
    <p:extLst>
      <p:ext uri="{BB962C8B-B14F-4D97-AF65-F5344CB8AC3E}">
        <p14:creationId xmlns:p14="http://schemas.microsoft.com/office/powerpoint/2010/main" val="345200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Include if you’re including this FTE as part of a new or existing oversight</a:t>
            </a:r>
            <a:r>
              <a:rPr lang="en-US" baseline="0" dirty="0"/>
              <a:t>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 details are on the Appendix III slide notes</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10</a:t>
            </a:fld>
            <a:endParaRPr lang="en-US" dirty="0"/>
          </a:p>
        </p:txBody>
      </p:sp>
    </p:spTree>
    <p:extLst>
      <p:ext uri="{BB962C8B-B14F-4D97-AF65-F5344CB8AC3E}">
        <p14:creationId xmlns:p14="http://schemas.microsoft.com/office/powerpoint/2010/main" val="370244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Final slide of presentation</a:t>
            </a:r>
            <a:r>
              <a:rPr lang="en-US" baseline="0" dirty="0"/>
              <a:t> to recap request and benefits of role/risks of not having role</a:t>
            </a:r>
            <a:endParaRPr lang="en-US"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11</a:t>
            </a:fld>
            <a:endParaRPr lang="en-US" dirty="0"/>
          </a:p>
        </p:txBody>
      </p:sp>
    </p:spTree>
    <p:extLst>
      <p:ext uri="{BB962C8B-B14F-4D97-AF65-F5344CB8AC3E}">
        <p14:creationId xmlns:p14="http://schemas.microsoft.com/office/powerpoint/2010/main" val="165694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a:t>
            </a:r>
            <a:r>
              <a:rPr lang="en-US" b="1" baseline="0" dirty="0"/>
              <a:t> to Know/Slide Instructions </a:t>
            </a:r>
            <a:endParaRPr lang="en-US" b="1" dirty="0"/>
          </a:p>
          <a:p>
            <a:r>
              <a:rPr lang="en-US" dirty="0"/>
              <a:t>To be included for </a:t>
            </a:r>
            <a:r>
              <a:rPr lang="en-US" b="1" dirty="0"/>
              <a:t>DSH/PED/CAN</a:t>
            </a:r>
            <a:r>
              <a:rPr lang="en-US" b="1" baseline="0" dirty="0"/>
              <a:t> Entities </a:t>
            </a:r>
            <a:r>
              <a:rPr lang="en-US" baseline="0" dirty="0"/>
              <a:t>– 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68 DSH/PED/CAN</a:t>
            </a:r>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p:txBody>
      </p:sp>
      <p:sp>
        <p:nvSpPr>
          <p:cNvPr id="4" name="Slide Number Placeholder 3"/>
          <p:cNvSpPr>
            <a:spLocks noGrp="1"/>
          </p:cNvSpPr>
          <p:nvPr>
            <p:ph type="sldNum" sz="quarter" idx="10"/>
          </p:nvPr>
        </p:nvSpPr>
        <p:spPr/>
        <p:txBody>
          <a:bodyPr/>
          <a:lstStyle/>
          <a:p>
            <a:fld id="{E9D92F61-B29F-4722-BDE4-FDE4DC6AC8E8}" type="slidenum">
              <a:rPr lang="en-US" smtClean="0"/>
              <a:t>14</a:t>
            </a:fld>
            <a:endParaRPr lang="en-US" dirty="0"/>
          </a:p>
        </p:txBody>
      </p:sp>
    </p:spTree>
    <p:extLst>
      <p:ext uri="{BB962C8B-B14F-4D97-AF65-F5344CB8AC3E}">
        <p14:creationId xmlns:p14="http://schemas.microsoft.com/office/powerpoint/2010/main" val="8827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 Instructions </a:t>
            </a:r>
          </a:p>
          <a:p>
            <a:pPr marL="0" indent="0">
              <a:buNone/>
            </a:pPr>
            <a:r>
              <a:rPr lang="en-US" dirty="0"/>
              <a:t>To be included for </a:t>
            </a:r>
            <a:r>
              <a:rPr lang="en-US" sz="1000" b="1" kern="1200" dirty="0">
                <a:solidFill>
                  <a:schemeClr val="tx1"/>
                </a:solidFill>
                <a:effectLst/>
                <a:latin typeface="+mn-lt"/>
                <a:ea typeface="+mn-ea"/>
                <a:cs typeface="+mn-cs"/>
              </a:rPr>
              <a:t>Critical Access, Sole Community, Rural Referral</a:t>
            </a:r>
            <a:r>
              <a:rPr lang="en-US" baseline="0" dirty="0"/>
              <a:t>– 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81 rural hospitals</a:t>
            </a:r>
            <a:endParaRPr lang="en-US" dirty="0"/>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15</a:t>
            </a:fld>
            <a:endParaRPr lang="en-US" dirty="0"/>
          </a:p>
        </p:txBody>
      </p:sp>
    </p:spTree>
    <p:extLst>
      <p:ext uri="{BB962C8B-B14F-4D97-AF65-F5344CB8AC3E}">
        <p14:creationId xmlns:p14="http://schemas.microsoft.com/office/powerpoint/2010/main" val="3710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a:t>
            </a:r>
            <a:r>
              <a:rPr lang="en-US" b="1" baseline="0" dirty="0"/>
              <a:t> to Know/Slide Instructions </a:t>
            </a:r>
            <a:endParaRPr lang="en-US" b="1" dirty="0"/>
          </a:p>
          <a:p>
            <a:r>
              <a:rPr lang="en-US" dirty="0"/>
              <a:t>To be included for </a:t>
            </a:r>
            <a:r>
              <a:rPr lang="en-US" sz="1000" b="1" kern="1200" dirty="0">
                <a:solidFill>
                  <a:schemeClr val="tx1"/>
                </a:solidFill>
                <a:effectLst/>
                <a:latin typeface="+mn-lt"/>
                <a:ea typeface="+mn-ea"/>
                <a:cs typeface="+mn-cs"/>
              </a:rPr>
              <a:t>FQHC, FQHC Look-Alikes, Native Hawaiian</a:t>
            </a:r>
            <a:r>
              <a:rPr lang="en-US" sz="1000" b="1"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Treatment Centers, Urban Indian Organizations</a:t>
            </a:r>
            <a:r>
              <a:rPr lang="en-US" b="1" baseline="0" dirty="0"/>
              <a:t> </a:t>
            </a:r>
            <a:r>
              <a:rPr lang="en-US" sz="1000" dirty="0"/>
              <a:t>–</a:t>
            </a:r>
            <a:r>
              <a:rPr lang="en-US" baseline="0" dirty="0"/>
              <a:t> 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15 community health centers</a:t>
            </a:r>
            <a:endParaRPr lang="en-US" dirty="0"/>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16</a:t>
            </a:fld>
            <a:endParaRPr lang="en-US" dirty="0"/>
          </a:p>
        </p:txBody>
      </p:sp>
    </p:spTree>
    <p:extLst>
      <p:ext uri="{BB962C8B-B14F-4D97-AF65-F5344CB8AC3E}">
        <p14:creationId xmlns:p14="http://schemas.microsoft.com/office/powerpoint/2010/main" val="120654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a:t>
            </a:r>
            <a:r>
              <a:rPr lang="en-US" b="1" baseline="0" dirty="0"/>
              <a:t> Instructions </a:t>
            </a:r>
            <a:endParaRPr lang="en-US" b="1" dirty="0"/>
          </a:p>
          <a:p>
            <a:r>
              <a:rPr lang="en-US" dirty="0"/>
              <a:t>To be included for</a:t>
            </a:r>
            <a:r>
              <a:rPr lang="en-US" baseline="0" dirty="0"/>
              <a:t> </a:t>
            </a:r>
            <a:r>
              <a:rPr lang="en-US" sz="1000" b="1" kern="1200" dirty="0">
                <a:solidFill>
                  <a:schemeClr val="tx1"/>
                </a:solidFill>
                <a:effectLst/>
                <a:latin typeface="+mn-lt"/>
                <a:ea typeface="+mn-ea"/>
                <a:cs typeface="+mn-cs"/>
              </a:rPr>
              <a:t>Title X Family Planning, Ryan White, Black Lung Clinic,</a:t>
            </a:r>
            <a:r>
              <a:rPr lang="en-US" sz="1000" b="1"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Hemophilia Treatment Center, State AIDS Drug Assistance program, Sexual Transmitted Disease Grantee, Tuberculosis Grantee </a:t>
            </a:r>
            <a:r>
              <a:rPr lang="en-US" b="1" baseline="0" dirty="0"/>
              <a:t>– </a:t>
            </a:r>
            <a:r>
              <a:rPr lang="en-US" baseline="0" dirty="0"/>
              <a:t>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53 grantees</a:t>
            </a:r>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a:p>
            <a:endParaRPr lang="en-US"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17</a:t>
            </a:fld>
            <a:endParaRPr lang="en-US" dirty="0"/>
          </a:p>
        </p:txBody>
      </p:sp>
    </p:spTree>
    <p:extLst>
      <p:ext uri="{BB962C8B-B14F-4D97-AF65-F5344CB8AC3E}">
        <p14:creationId xmlns:p14="http://schemas.microsoft.com/office/powerpoint/2010/main" val="139846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 Instructions </a:t>
            </a:r>
          </a:p>
          <a:p>
            <a:r>
              <a:rPr lang="en-US" dirty="0"/>
              <a:t>Full job listing</a:t>
            </a:r>
            <a:r>
              <a:rPr lang="en-US" baseline="0" dirty="0"/>
              <a:t> template available on PVP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slide can easily be customized based on entity needs. Entities are encouraged to be creative with job title/duties to fully encapsulate needed resources. </a:t>
            </a:r>
            <a:endParaRPr lang="en-US"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E9D92F61-B29F-4722-BDE4-FDE4DC6AC8E8}" type="slidenum">
              <a:rPr lang="en-US" smtClean="0"/>
              <a:t>21</a:t>
            </a:fld>
            <a:endParaRPr lang="en-US" dirty="0"/>
          </a:p>
        </p:txBody>
      </p:sp>
    </p:spTree>
    <p:extLst>
      <p:ext uri="{BB962C8B-B14F-4D97-AF65-F5344CB8AC3E}">
        <p14:creationId xmlns:p14="http://schemas.microsoft.com/office/powerpoint/2010/main" val="67473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 to Know/Slide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Full job listing</a:t>
            </a:r>
            <a:r>
              <a:rPr lang="en-US" baseline="0" dirty="0"/>
              <a:t> template available on PVP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slide can easily be customized based on entity needs. Entities are encouraged to be creative with job title/duties to fully encapsulate needed resources. </a:t>
            </a:r>
            <a:endParaRPr lang="en-US"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22</a:t>
            </a:fld>
            <a:endParaRPr lang="en-US" dirty="0"/>
          </a:p>
        </p:txBody>
      </p:sp>
    </p:spTree>
    <p:extLst>
      <p:ext uri="{BB962C8B-B14F-4D97-AF65-F5344CB8AC3E}">
        <p14:creationId xmlns:p14="http://schemas.microsoft.com/office/powerpoint/2010/main" val="339452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 Instructions</a:t>
            </a:r>
          </a:p>
          <a:p>
            <a:r>
              <a:rPr lang="en-US" dirty="0"/>
              <a:t>Of note</a:t>
            </a:r>
            <a:r>
              <a:rPr lang="en-US" baseline="0" dirty="0"/>
              <a:t> for this slide is the importance of pairing with an entity-specific return on investment (ROI)</a:t>
            </a:r>
          </a:p>
          <a:p>
            <a:r>
              <a:rPr lang="en-US" baseline="0" dirty="0"/>
              <a:t>Entities with lower-than-average savings will want to point out the ways in which program optimization would benefit an entity. This can be done through a reduction in WAC spend and an optimization in using consistent NDC optimization. </a:t>
            </a:r>
          </a:p>
          <a:p>
            <a:r>
              <a:rPr lang="en-US" baseline="0" dirty="0"/>
              <a:t>Savings should be noted, but potential audit findings can also be useful to note. Avoiding an audit finding that might cost an entity hundreds of thousands of dollars would allow for program managers to quickly pay for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Source: PVP Member Survey 2021 based on 25 responses for program managers, 19 responses for coordinators, and 20 responses for analysts from all entity types</a:t>
            </a:r>
          </a:p>
        </p:txBody>
      </p:sp>
      <p:sp>
        <p:nvSpPr>
          <p:cNvPr id="4" name="Slide Number Placeholder 3"/>
          <p:cNvSpPr>
            <a:spLocks noGrp="1"/>
          </p:cNvSpPr>
          <p:nvPr>
            <p:ph type="sldNum" sz="quarter" idx="10"/>
          </p:nvPr>
        </p:nvSpPr>
        <p:spPr/>
        <p:txBody>
          <a:bodyPr/>
          <a:lstStyle/>
          <a:p>
            <a:fld id="{E9D92F61-B29F-4722-BDE4-FDE4DC6AC8E8}" type="slidenum">
              <a:rPr lang="en-US" smtClean="0"/>
              <a:t>23</a:t>
            </a:fld>
            <a:endParaRPr lang="en-US" dirty="0"/>
          </a:p>
        </p:txBody>
      </p:sp>
    </p:spTree>
    <p:extLst>
      <p:ext uri="{BB962C8B-B14F-4D97-AF65-F5344CB8AC3E}">
        <p14:creationId xmlns:p14="http://schemas.microsoft.com/office/powerpoint/2010/main" val="226115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 to Know/Slide Instructions </a:t>
            </a:r>
            <a:endParaRPr lang="en-US" dirty="0"/>
          </a:p>
          <a:p>
            <a:r>
              <a:rPr lang="en-US" dirty="0"/>
              <a:t>The</a:t>
            </a:r>
            <a:r>
              <a:rPr lang="en-US" baseline="0" dirty="0"/>
              <a:t> next two slides apply to organizations that are proposing the addition over 340B Oversight Councils to their organizations. </a:t>
            </a:r>
          </a:p>
          <a:p>
            <a:r>
              <a:rPr lang="en-US" baseline="0" dirty="0"/>
              <a:t>Use “Establishing Material Breach Threshold Tool” on PVP website to assist with developing material breach threshold</a:t>
            </a:r>
          </a:p>
          <a:p>
            <a:r>
              <a:rPr lang="en-US" dirty="0"/>
              <a:t>Typical Oversight Council Membership</a:t>
            </a:r>
          </a:p>
          <a:p>
            <a:pPr marL="742950" lvl="1" indent="-285750">
              <a:buFont typeface="Arial" panose="020B0604020202020204" pitchFamily="34" charset="0"/>
              <a:buChar char="•"/>
            </a:pPr>
            <a:r>
              <a:rPr lang="en-US" dirty="0">
                <a:solidFill>
                  <a:schemeClr val="tx2"/>
                </a:solidFill>
              </a:rPr>
              <a:t>Pharmacy leadership (retail, oncology, clinical, operational, billing/finance, purchasing)</a:t>
            </a:r>
          </a:p>
          <a:p>
            <a:pPr marL="742950" lvl="1" indent="-285750">
              <a:buFont typeface="Arial" panose="020B0604020202020204" pitchFamily="34" charset="0"/>
              <a:buChar char="•"/>
            </a:pPr>
            <a:r>
              <a:rPr lang="en-US" dirty="0">
                <a:solidFill>
                  <a:schemeClr val="tx2"/>
                </a:solidFill>
              </a:rPr>
              <a:t>340B dedicated resources</a:t>
            </a:r>
          </a:p>
          <a:p>
            <a:pPr marL="742950" lvl="1" indent="-285750">
              <a:buFont typeface="Arial" panose="020B0604020202020204" pitchFamily="34" charset="0"/>
              <a:buChar char="•"/>
            </a:pPr>
            <a:r>
              <a:rPr lang="en-US" dirty="0">
                <a:solidFill>
                  <a:schemeClr val="tx2"/>
                </a:solidFill>
              </a:rPr>
              <a:t>Executive leadership (authorizing official)</a:t>
            </a:r>
          </a:p>
          <a:p>
            <a:pPr marL="742950" lvl="1" indent="-285750">
              <a:buFont typeface="Arial" panose="020B0604020202020204" pitchFamily="34" charset="0"/>
              <a:buChar char="•"/>
            </a:pPr>
            <a:r>
              <a:rPr lang="en-US" dirty="0">
                <a:solidFill>
                  <a:schemeClr val="tx2"/>
                </a:solidFill>
              </a:rPr>
              <a:t>Finance</a:t>
            </a:r>
          </a:p>
          <a:p>
            <a:pPr marL="742950" lvl="1" indent="-285750">
              <a:buFont typeface="Arial" panose="020B0604020202020204" pitchFamily="34" charset="0"/>
              <a:buChar char="•"/>
            </a:pPr>
            <a:r>
              <a:rPr lang="en-US" dirty="0">
                <a:solidFill>
                  <a:schemeClr val="tx2"/>
                </a:solidFill>
              </a:rPr>
              <a:t>Reimbursement</a:t>
            </a:r>
          </a:p>
          <a:p>
            <a:pPr marL="742950" lvl="1" indent="-285750">
              <a:buFont typeface="Arial" panose="020B0604020202020204" pitchFamily="34" charset="0"/>
              <a:buChar char="•"/>
            </a:pPr>
            <a:r>
              <a:rPr lang="en-US" dirty="0">
                <a:solidFill>
                  <a:schemeClr val="tx2"/>
                </a:solidFill>
              </a:rPr>
              <a:t>Clinic leadership</a:t>
            </a:r>
          </a:p>
          <a:p>
            <a:pPr marL="742950" lvl="1" indent="-285750">
              <a:buFont typeface="Arial" panose="020B0604020202020204" pitchFamily="34" charset="0"/>
              <a:buChar char="•"/>
            </a:pPr>
            <a:r>
              <a:rPr lang="en-US" dirty="0">
                <a:solidFill>
                  <a:schemeClr val="tx2"/>
                </a:solidFill>
              </a:rPr>
              <a:t>Information technology/EMR </a:t>
            </a:r>
          </a:p>
          <a:p>
            <a:pPr marL="742950" lvl="1" indent="-285750">
              <a:buFont typeface="Arial" panose="020B0604020202020204" pitchFamily="34" charset="0"/>
              <a:buChar char="•"/>
            </a:pPr>
            <a:r>
              <a:rPr lang="en-US" dirty="0">
                <a:solidFill>
                  <a:schemeClr val="tx2"/>
                </a:solidFill>
              </a:rPr>
              <a:t>Legal</a:t>
            </a:r>
          </a:p>
          <a:p>
            <a:pPr marL="742950" lvl="1" indent="-285750">
              <a:buFont typeface="Arial" panose="020B0604020202020204" pitchFamily="34" charset="0"/>
              <a:buChar char="•"/>
            </a:pPr>
            <a:r>
              <a:rPr lang="en-US" dirty="0">
                <a:solidFill>
                  <a:schemeClr val="tx2"/>
                </a:solidFill>
              </a:rPr>
              <a:t>Compliance</a:t>
            </a:r>
          </a:p>
          <a:p>
            <a:pPr marL="742950" lvl="1" indent="-285750">
              <a:buFont typeface="Arial" panose="020B0604020202020204" pitchFamily="34" charset="0"/>
              <a:buChar char="•"/>
            </a:pPr>
            <a:r>
              <a:rPr lang="en-US" dirty="0">
                <a:solidFill>
                  <a:schemeClr val="tx2"/>
                </a:solidFill>
              </a:rPr>
              <a:t>Patient financial services</a:t>
            </a:r>
          </a:p>
          <a:p>
            <a:pPr marL="742950" lvl="1" indent="-285750">
              <a:buFont typeface="Arial" panose="020B0604020202020204" pitchFamily="34" charset="0"/>
              <a:buChar char="•"/>
            </a:pPr>
            <a:r>
              <a:rPr lang="en-US" dirty="0">
                <a:solidFill>
                  <a:schemeClr val="tx2"/>
                </a:solidFill>
              </a:rPr>
              <a:t>Materials management</a:t>
            </a:r>
          </a:p>
          <a:p>
            <a:pPr marL="742950" lvl="1" indent="-285750">
              <a:buFont typeface="Arial" panose="020B0604020202020204" pitchFamily="34" charset="0"/>
              <a:buChar char="•"/>
            </a:pPr>
            <a:r>
              <a:rPr lang="en-US" dirty="0">
                <a:solidFill>
                  <a:schemeClr val="tx2"/>
                </a:solidFill>
              </a:rPr>
              <a:t>Physician leadership</a:t>
            </a:r>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24</a:t>
            </a:fld>
            <a:endParaRPr lang="en-US" dirty="0"/>
          </a:p>
        </p:txBody>
      </p:sp>
    </p:spTree>
    <p:extLst>
      <p:ext uri="{BB962C8B-B14F-4D97-AF65-F5344CB8AC3E}">
        <p14:creationId xmlns:p14="http://schemas.microsoft.com/office/powerpoint/2010/main" val="404770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Present the “Core Slides” with added content from the three Appendix sections (as needed)</a:t>
            </a:r>
            <a:endParaRPr lang="en-US" b="0"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a:t>
            </a:fld>
            <a:endParaRPr lang="en-US" dirty="0"/>
          </a:p>
        </p:txBody>
      </p:sp>
    </p:spTree>
    <p:extLst>
      <p:ext uri="{BB962C8B-B14F-4D97-AF65-F5344CB8AC3E}">
        <p14:creationId xmlns:p14="http://schemas.microsoft.com/office/powerpoint/2010/main" val="3371433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25</a:t>
            </a:fld>
            <a:endParaRPr lang="en-US" dirty="0"/>
          </a:p>
        </p:txBody>
      </p:sp>
    </p:spTree>
    <p:extLst>
      <p:ext uri="{BB962C8B-B14F-4D97-AF65-F5344CB8AC3E}">
        <p14:creationId xmlns:p14="http://schemas.microsoft.com/office/powerpoint/2010/main" val="418379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Introduces</a:t>
            </a:r>
            <a:r>
              <a:rPr lang="en-US" baseline="0" dirty="0"/>
              <a:t> the 340B Program to the C-suite </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3</a:t>
            </a:fld>
            <a:endParaRPr lang="en-US" dirty="0"/>
          </a:p>
        </p:txBody>
      </p:sp>
    </p:spTree>
    <p:extLst>
      <p:ext uri="{BB962C8B-B14F-4D97-AF65-F5344CB8AC3E}">
        <p14:creationId xmlns:p14="http://schemas.microsoft.com/office/powerpoint/2010/main" val="9239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baseline="0" dirty="0"/>
              <a:t>Provides an example of how 340B savings are generated</a:t>
            </a:r>
          </a:p>
          <a:p>
            <a:r>
              <a:rPr lang="en-US" baseline="0" dirty="0"/>
              <a:t>Consider adding a slide for your CE showing services supported by 340B savings (i.e., community benefit services) and an entity-specific example</a:t>
            </a:r>
          </a:p>
        </p:txBody>
      </p:sp>
      <p:sp>
        <p:nvSpPr>
          <p:cNvPr id="4" name="Slide Number Placeholder 3"/>
          <p:cNvSpPr>
            <a:spLocks noGrp="1"/>
          </p:cNvSpPr>
          <p:nvPr>
            <p:ph type="sldNum" sz="quarter" idx="10"/>
          </p:nvPr>
        </p:nvSpPr>
        <p:spPr/>
        <p:txBody>
          <a:bodyPr/>
          <a:lstStyle/>
          <a:p>
            <a:fld id="{E9D92F61-B29F-4722-BDE4-FDE4DC6AC8E8}" type="slidenum">
              <a:rPr lang="en-US" smtClean="0"/>
              <a:t>4</a:t>
            </a:fld>
            <a:endParaRPr lang="en-US" dirty="0"/>
          </a:p>
        </p:txBody>
      </p:sp>
    </p:spTree>
    <p:extLst>
      <p:ext uri="{BB962C8B-B14F-4D97-AF65-F5344CB8AC3E}">
        <p14:creationId xmlns:p14="http://schemas.microsoft.com/office/powerpoint/2010/main" val="314438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Input your entity data in the</a:t>
            </a:r>
            <a:r>
              <a:rPr lang="en-US" baseline="0" dirty="0"/>
              <a:t> savings and costs areas</a:t>
            </a:r>
          </a:p>
          <a:p>
            <a:r>
              <a:rPr lang="en-US" baseline="0" dirty="0"/>
              <a:t>Use PVP Dashboard Best Practices tool as a resource: https://docs.340bpvp.com/documents/public/resourcecenter/Dashboard_Best_Practices.docx</a:t>
            </a:r>
          </a:p>
          <a:p>
            <a:endParaRPr lang="en-US" baseline="0" dirty="0"/>
          </a:p>
          <a:p>
            <a:pPr lvl="0"/>
            <a:r>
              <a:rPr lang="en-US" sz="1000" b="1" kern="1200" dirty="0">
                <a:solidFill>
                  <a:schemeClr val="tx1"/>
                </a:solidFill>
                <a:effectLst/>
                <a:latin typeface="+mn-lt"/>
                <a:ea typeface="+mn-ea"/>
                <a:cs typeface="+mn-cs"/>
              </a:rPr>
              <a:t>340B Savings: physician-administered/clinics, entity-owned retail pharmacies</a:t>
            </a:r>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There are several ways to calculate 340B savings. The following is an example:</a:t>
            </a:r>
          </a:p>
          <a:p>
            <a:pPr lvl="0"/>
            <a:r>
              <a:rPr lang="en-US" sz="1000" kern="1200" dirty="0">
                <a:solidFill>
                  <a:schemeClr val="tx1"/>
                </a:solidFill>
                <a:effectLst/>
                <a:latin typeface="+mn-lt"/>
                <a:ea typeface="+mn-ea"/>
                <a:cs typeface="+mn-cs"/>
              </a:rPr>
              <a:t>For hospitals subject to the GPO Prohibition or entity-owned retail pharmacies subject to the GPO Prohibition: </a:t>
            </a:r>
          </a:p>
          <a:p>
            <a:r>
              <a:rPr lang="en-US" sz="1000" b="1" kern="1200" dirty="0">
                <a:solidFill>
                  <a:schemeClr val="tx1"/>
                </a:solidFill>
                <a:effectLst/>
                <a:latin typeface="+mn-lt"/>
                <a:ea typeface="+mn-ea"/>
                <a:cs typeface="+mn-cs"/>
              </a:rPr>
              <a:t>Step 1:</a:t>
            </a:r>
            <a:r>
              <a:rPr lang="en-US" sz="1000" kern="1200" dirty="0">
                <a:solidFill>
                  <a:schemeClr val="tx1"/>
                </a:solidFill>
                <a:effectLst/>
                <a:latin typeface="+mn-lt"/>
                <a:ea typeface="+mn-ea"/>
                <a:cs typeface="+mn-cs"/>
              </a:rPr>
              <a:t> Calculate 340B savings by reviewing the purchase history report from the 340B account and identify the unit price for each NDC when purchasing those NDCs at 340B price and GPO price. 340B savings will be equal to the GPO total minus the 340B total.</a:t>
            </a:r>
          </a:p>
          <a:p>
            <a:r>
              <a:rPr lang="en-US" sz="1000" b="1" kern="1200" dirty="0">
                <a:solidFill>
                  <a:schemeClr val="tx1"/>
                </a:solidFill>
                <a:effectLst/>
                <a:latin typeface="+mn-lt"/>
                <a:ea typeface="+mn-ea"/>
                <a:cs typeface="+mn-cs"/>
              </a:rPr>
              <a:t>Step 2:</a:t>
            </a:r>
            <a:r>
              <a:rPr lang="en-US" sz="1000" kern="1200" dirty="0">
                <a:solidFill>
                  <a:schemeClr val="tx1"/>
                </a:solidFill>
                <a:effectLst/>
                <a:latin typeface="+mn-lt"/>
                <a:ea typeface="+mn-ea"/>
                <a:cs typeface="+mn-cs"/>
              </a:rPr>
              <a:t> Calculate WAC variance by identifying purchase history in the non-GPO/WAC account and what those purchases would have cost at GPO pricing. WAC variance will be equal to the non-GPO/WAC total minus the GPO total.</a:t>
            </a:r>
          </a:p>
          <a:p>
            <a:r>
              <a:rPr lang="en-US" sz="1000" b="1" kern="1200" dirty="0">
                <a:solidFill>
                  <a:schemeClr val="tx1"/>
                </a:solidFill>
                <a:effectLst/>
                <a:latin typeface="+mn-lt"/>
                <a:ea typeface="+mn-ea"/>
                <a:cs typeface="+mn-cs"/>
              </a:rPr>
              <a:t>Step 3:</a:t>
            </a:r>
            <a:r>
              <a:rPr lang="en-US" sz="1000" kern="1200" dirty="0">
                <a:solidFill>
                  <a:schemeClr val="tx1"/>
                </a:solidFill>
                <a:effectLst/>
                <a:latin typeface="+mn-lt"/>
                <a:ea typeface="+mn-ea"/>
                <a:cs typeface="+mn-cs"/>
              </a:rPr>
              <a:t> Calculate net savings. The net savings is equal to 340B savings calculated in Step 1 minus the WAC variance calculated in Step 2.</a:t>
            </a:r>
          </a:p>
          <a:p>
            <a:pPr lvl="0"/>
            <a:r>
              <a:rPr lang="en-US" sz="1000" kern="1200" dirty="0">
                <a:solidFill>
                  <a:schemeClr val="tx1"/>
                </a:solidFill>
                <a:effectLst/>
                <a:latin typeface="+mn-lt"/>
                <a:ea typeface="+mn-ea"/>
                <a:cs typeface="+mn-cs"/>
              </a:rPr>
              <a:t>All other entities and entity-owned retail pharmacies not subject to the GPO Prohibition: 340B savings may be calculated by looking at the difference between 340B pricing and customary pricing for all outpatient purchases.</a:t>
            </a:r>
          </a:p>
          <a:p>
            <a:pPr lvl="0"/>
            <a:r>
              <a:rPr lang="en-US" sz="1000" b="1" kern="1200" dirty="0">
                <a:solidFill>
                  <a:schemeClr val="tx1"/>
                </a:solidFill>
                <a:effectLst/>
                <a:latin typeface="+mn-lt"/>
                <a:ea typeface="+mn-ea"/>
                <a:cs typeface="+mn-cs"/>
              </a:rPr>
              <a:t>Contract pharmacy revenue: </a:t>
            </a:r>
            <a:r>
              <a:rPr lang="en-US" sz="1000" kern="1200" dirty="0">
                <a:solidFill>
                  <a:schemeClr val="tx1"/>
                </a:solidFill>
                <a:effectLst/>
                <a:latin typeface="+mn-lt"/>
                <a:ea typeface="+mn-ea"/>
                <a:cs typeface="+mn-cs"/>
              </a:rPr>
              <a:t>Reimbursement received – (drug AAC +dispensing fees to contract pharmacies + administrative fees to vendor + DIR fees charged by PBMs + entity costs of sliding fee subsidization)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5</a:t>
            </a:fld>
            <a:endParaRPr lang="en-US" dirty="0"/>
          </a:p>
        </p:txBody>
      </p:sp>
    </p:spTree>
    <p:extLst>
      <p:ext uri="{BB962C8B-B14F-4D97-AF65-F5344CB8AC3E}">
        <p14:creationId xmlns:p14="http://schemas.microsoft.com/office/powerpoint/2010/main" val="305182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Discuss general responsibilities for your</a:t>
            </a:r>
            <a:r>
              <a:rPr lang="en-US" baseline="0" dirty="0"/>
              <a:t> 340B resource/staff request</a:t>
            </a:r>
          </a:p>
          <a:p>
            <a:r>
              <a:rPr lang="en-US" baseline="0" dirty="0"/>
              <a:t>***With C-Suite, focus on ways the position will reduce costs (e.g., minimize unnecessary WAC spend) or increase value (e.g., optimize 340B purchasing through contract optimization or by using purchasing analytics) to show the financial value of the position***</a:t>
            </a:r>
          </a:p>
          <a:p>
            <a:pPr lvl="1"/>
            <a:r>
              <a:rPr lang="en-US" baseline="0" dirty="0"/>
              <a:t>Consider adding a dedicated slide showing how the position would add value.</a:t>
            </a:r>
          </a:p>
          <a:p>
            <a:r>
              <a:rPr lang="en-US" baseline="0" dirty="0"/>
              <a:t>Additional decision points:</a:t>
            </a:r>
          </a:p>
          <a:p>
            <a:pPr lvl="1"/>
            <a:r>
              <a:rPr lang="en-US" dirty="0"/>
              <a:t>Is our health system/hospital ready to make a systemwide push toward 340B compliance and functionality?</a:t>
            </a:r>
          </a:p>
          <a:p>
            <a:pPr lvl="1"/>
            <a:r>
              <a:rPr lang="en-US" dirty="0"/>
              <a:t>Will the financial benefits of 340B optimization outweigh new salaries associated with 340B staff?</a:t>
            </a:r>
          </a:p>
          <a:p>
            <a:pPr lvl="1"/>
            <a:r>
              <a:rPr lang="en-US" dirty="0"/>
              <a:t>Is this a space where we can reassign current staff members to better allocate resources to the 340B Program without adding associates? </a:t>
            </a:r>
          </a:p>
          <a:p>
            <a:pPr lvl="1"/>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6</a:t>
            </a:fld>
            <a:endParaRPr lang="en-US" dirty="0"/>
          </a:p>
        </p:txBody>
      </p:sp>
    </p:spTree>
    <p:extLst>
      <p:ext uri="{BB962C8B-B14F-4D97-AF65-F5344CB8AC3E}">
        <p14:creationId xmlns:p14="http://schemas.microsoft.com/office/powerpoint/2010/main" val="141202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Review risks</a:t>
            </a:r>
            <a:r>
              <a:rPr lang="en-US" baseline="0" dirty="0"/>
              <a:t> that your entity faces by not having adequate 340B resources to support compliance</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7</a:t>
            </a:fld>
            <a:endParaRPr lang="en-US" dirty="0"/>
          </a:p>
        </p:txBody>
      </p:sp>
    </p:spTree>
    <p:extLst>
      <p:ext uri="{BB962C8B-B14F-4D97-AF65-F5344CB8AC3E}">
        <p14:creationId xmlns:p14="http://schemas.microsoft.com/office/powerpoint/2010/main" val="89339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Include benchmark slide to show how CEs with similar purchase</a:t>
            </a:r>
            <a:r>
              <a:rPr lang="en-US" baseline="0" dirty="0"/>
              <a:t> volumes staff their 340B programs</a:t>
            </a:r>
          </a:p>
          <a:p>
            <a:r>
              <a:rPr lang="en-US" baseline="0" dirty="0"/>
              <a:t>Additional details are on the Appendix I slide notes</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8</a:t>
            </a:fld>
            <a:endParaRPr lang="en-US" dirty="0"/>
          </a:p>
        </p:txBody>
      </p:sp>
    </p:spTree>
    <p:extLst>
      <p:ext uri="{BB962C8B-B14F-4D97-AF65-F5344CB8AC3E}">
        <p14:creationId xmlns:p14="http://schemas.microsoft.com/office/powerpoint/2010/main" val="315985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Include your FTE request details and relevant</a:t>
            </a:r>
            <a:r>
              <a:rPr lang="en-US" baseline="0" dirty="0"/>
              <a:t> duties</a:t>
            </a:r>
          </a:p>
          <a:p>
            <a:r>
              <a:rPr lang="en-US" baseline="0" dirty="0"/>
              <a:t>Use Appendix II and PVP job description tools to assist with development of JD and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 details are on the Appendix II slide notes</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9</a:t>
            </a:fld>
            <a:endParaRPr lang="en-US" dirty="0"/>
          </a:p>
        </p:txBody>
      </p:sp>
    </p:spTree>
    <p:extLst>
      <p:ext uri="{BB962C8B-B14F-4D97-AF65-F5344CB8AC3E}">
        <p14:creationId xmlns:p14="http://schemas.microsoft.com/office/powerpoint/2010/main" val="95747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imag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9283" y="0"/>
            <a:ext cx="7396248" cy="4930832"/>
          </a:xfrm>
          <a:prstGeom prst="rect">
            <a:avLst/>
          </a:prstGeom>
        </p:spPr>
      </p:pic>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spTree>
    <p:extLst>
      <p:ext uri="{BB962C8B-B14F-4D97-AF65-F5344CB8AC3E}">
        <p14:creationId xmlns:p14="http://schemas.microsoft.com/office/powerpoint/2010/main" val="154808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16" name="Text Placeholder 2"/>
          <p:cNvSpPr>
            <a:spLocks noGrp="1"/>
          </p:cNvSpPr>
          <p:nvPr>
            <p:ph idx="12" hasCustomPrompt="1"/>
          </p:nvPr>
        </p:nvSpPr>
        <p:spPr>
          <a:xfrm>
            <a:off x="6345583" y="1819953"/>
            <a:ext cx="5407145" cy="4154103"/>
          </a:xfrm>
          <a:prstGeom prst="rect">
            <a:avLst/>
          </a:prstGeom>
        </p:spPr>
        <p:txBody>
          <a:bodyPr vert="horz" lIns="91440" tIns="45720" rIns="91440" bIns="45720" rtlCol="0">
            <a:normAutofit/>
          </a:bodyPr>
          <a:lstStyle>
            <a:lvl1pPr marL="0" indent="0">
              <a:spcAft>
                <a:spcPts val="600"/>
              </a:spcAft>
              <a:buFont typeface="+mj-lt"/>
              <a:buNone/>
              <a:defRPr sz="2000">
                <a:solidFill>
                  <a:schemeClr val="accent5"/>
                </a:solidFill>
              </a:defRPr>
            </a:lvl1pPr>
            <a:lvl2pPr marL="173736" indent="-173736">
              <a:spcBef>
                <a:spcPts val="0"/>
              </a:spcBef>
              <a:spcAft>
                <a:spcPts val="600"/>
              </a:spcAft>
              <a:buClr>
                <a:schemeClr val="tx2"/>
              </a:buClr>
              <a:buSzPct val="100000"/>
              <a:buFont typeface="Arial" panose="020B0604020202020204" pitchFamily="34" charset="0"/>
              <a:buChar char="•"/>
              <a:defRPr sz="2000">
                <a:solidFill>
                  <a:schemeClr val="tx1"/>
                </a:solidFill>
              </a:defRPr>
            </a:lvl2pPr>
            <a:lvl3pPr indent="-173736">
              <a:spcAft>
                <a:spcPts val="600"/>
              </a:spcAft>
              <a:buClr>
                <a:schemeClr val="tx2"/>
              </a:buClr>
              <a:defRPr sz="2000">
                <a:solidFill>
                  <a:schemeClr val="tx1"/>
                </a:solidFill>
              </a:defRPr>
            </a:lvl3pPr>
            <a:lvl4pPr indent="-164592">
              <a:spcAft>
                <a:spcPts val="600"/>
              </a:spcAft>
              <a:buClr>
                <a:schemeClr val="accent1"/>
              </a:buClr>
              <a:buSzPct val="80000"/>
              <a:defRPr sz="2000">
                <a:solidFill>
                  <a:schemeClr val="tx1"/>
                </a:solidFill>
              </a:defRPr>
            </a:lvl4pPr>
            <a:lvl5pPr marL="914400" indent="-320040">
              <a:spcBef>
                <a:spcPts val="0"/>
              </a:spcBef>
              <a:spcAft>
                <a:spcPts val="600"/>
              </a:spcAft>
              <a:buClr>
                <a:schemeClr val="accent1"/>
              </a:buClr>
              <a:buFont typeface="+mj-lt"/>
              <a:buAutoNum type="arabicPeriod"/>
              <a:defRPr sz="2000">
                <a:solidFill>
                  <a:schemeClr val="tx1"/>
                </a:solidFill>
              </a:defRPr>
            </a:lvl5pPr>
          </a:lstStyle>
          <a:p>
            <a:pPr lvl="0"/>
            <a:r>
              <a:rPr kumimoji="1" lang="en-US" altLang="ja-JP" dirty="0"/>
              <a:t>IMAGE</a:t>
            </a:r>
          </a:p>
        </p:txBody>
      </p:sp>
      <p:sp>
        <p:nvSpPr>
          <p:cNvPr id="14" name="Rectangle 13"/>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Rectangle 16"/>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8" name="Rectangle 17"/>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9" name="Rectangle 18"/>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22"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24" name="Rectangle 23"/>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2" name="Content Placeholder 3"/>
          <p:cNvSpPr>
            <a:spLocks noGrp="1"/>
          </p:cNvSpPr>
          <p:nvPr>
            <p:ph sz="quarter" idx="10"/>
          </p:nvPr>
        </p:nvSpPr>
        <p:spPr>
          <a:xfrm>
            <a:off x="466725" y="1819953"/>
            <a:ext cx="5404139" cy="4154103"/>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20"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29904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layout two images">
    <p:spTree>
      <p:nvGrpSpPr>
        <p:cNvPr id="1" name=""/>
        <p:cNvGrpSpPr/>
        <p:nvPr/>
      </p:nvGrpSpPr>
      <p:grpSpPr>
        <a:xfrm>
          <a:off x="0" y="0"/>
          <a:ext cx="0" cy="0"/>
          <a:chOff x="0" y="0"/>
          <a:chExt cx="0" cy="0"/>
        </a:xfrm>
      </p:grpSpPr>
      <p:sp>
        <p:nvSpPr>
          <p:cNvPr id="23" name="Text Placeholder 2"/>
          <p:cNvSpPr>
            <a:spLocks noGrp="1"/>
          </p:cNvSpPr>
          <p:nvPr>
            <p:ph idx="13" hasCustomPrompt="1"/>
          </p:nvPr>
        </p:nvSpPr>
        <p:spPr>
          <a:xfrm>
            <a:off x="6276109" y="1725768"/>
            <a:ext cx="5440031" cy="2382382"/>
          </a:xfrm>
          <a:prstGeom prst="rect">
            <a:avLst/>
          </a:prstGeom>
        </p:spPr>
        <p:txBody>
          <a:bodyPr vert="horz" lIns="91440" tIns="45720" rIns="91440" bIns="45720" rtlCol="0">
            <a:normAutofit/>
          </a:bodyPr>
          <a:lstStyle>
            <a:lvl1pPr marL="0" indent="0">
              <a:spcAft>
                <a:spcPts val="600"/>
              </a:spcAft>
              <a:buFont typeface="+mj-lt"/>
              <a:buNone/>
              <a:defRPr sz="2000">
                <a:solidFill>
                  <a:schemeClr val="accent5"/>
                </a:solidFill>
              </a:defRPr>
            </a:lvl1pPr>
            <a:lvl2pPr marL="173736" indent="-173736">
              <a:spcBef>
                <a:spcPts val="0"/>
              </a:spcBef>
              <a:spcAft>
                <a:spcPts val="600"/>
              </a:spcAft>
              <a:buClr>
                <a:schemeClr val="tx2"/>
              </a:buClr>
              <a:buSzPct val="100000"/>
              <a:buFont typeface="Arial" panose="020B0604020202020204" pitchFamily="34" charset="0"/>
              <a:buChar char="•"/>
              <a:defRPr sz="2000">
                <a:solidFill>
                  <a:schemeClr val="tx1"/>
                </a:solidFill>
              </a:defRPr>
            </a:lvl2pPr>
            <a:lvl3pPr indent="-173736">
              <a:spcAft>
                <a:spcPts val="600"/>
              </a:spcAft>
              <a:buClr>
                <a:schemeClr val="tx2"/>
              </a:buClr>
              <a:defRPr sz="2000">
                <a:solidFill>
                  <a:schemeClr val="tx1"/>
                </a:solidFill>
              </a:defRPr>
            </a:lvl3pPr>
            <a:lvl4pPr indent="-164592">
              <a:spcAft>
                <a:spcPts val="600"/>
              </a:spcAft>
              <a:buClr>
                <a:schemeClr val="accent1"/>
              </a:buClr>
              <a:buSzPct val="80000"/>
              <a:defRPr sz="2000">
                <a:solidFill>
                  <a:schemeClr val="tx1"/>
                </a:solidFill>
              </a:defRPr>
            </a:lvl4pPr>
            <a:lvl5pPr marL="914400" indent="-320040">
              <a:spcBef>
                <a:spcPts val="0"/>
              </a:spcBef>
              <a:spcAft>
                <a:spcPts val="600"/>
              </a:spcAft>
              <a:buClr>
                <a:schemeClr val="accent1"/>
              </a:buClr>
              <a:buFont typeface="+mj-lt"/>
              <a:buAutoNum type="arabicPeriod"/>
              <a:defRPr sz="2000">
                <a:solidFill>
                  <a:schemeClr val="tx1"/>
                </a:solidFill>
              </a:defRPr>
            </a:lvl5pPr>
          </a:lstStyle>
          <a:p>
            <a:pPr lvl="0"/>
            <a:r>
              <a:rPr kumimoji="1" lang="en-US" altLang="ja-JP" dirty="0"/>
              <a:t>IMAGE</a:t>
            </a:r>
          </a:p>
        </p:txBody>
      </p:sp>
      <p:sp>
        <p:nvSpPr>
          <p:cNvPr id="24" name="Text Placeholder 2"/>
          <p:cNvSpPr>
            <a:spLocks noGrp="1"/>
          </p:cNvSpPr>
          <p:nvPr>
            <p:ph idx="14" hasCustomPrompt="1"/>
          </p:nvPr>
        </p:nvSpPr>
        <p:spPr>
          <a:xfrm>
            <a:off x="434901" y="1725768"/>
            <a:ext cx="5440031" cy="2382382"/>
          </a:xfrm>
          <a:prstGeom prst="rect">
            <a:avLst/>
          </a:prstGeom>
        </p:spPr>
        <p:txBody>
          <a:bodyPr vert="horz" lIns="91440" tIns="45720" rIns="91440" bIns="45720" rtlCol="0">
            <a:normAutofit/>
          </a:bodyPr>
          <a:lstStyle>
            <a:lvl1pPr marL="0" indent="0">
              <a:spcAft>
                <a:spcPts val="600"/>
              </a:spcAft>
              <a:buFont typeface="+mj-lt"/>
              <a:buNone/>
              <a:defRPr sz="2000">
                <a:solidFill>
                  <a:schemeClr val="accent5"/>
                </a:solidFill>
              </a:defRPr>
            </a:lvl1pPr>
            <a:lvl2pPr marL="173736" indent="-173736">
              <a:spcBef>
                <a:spcPts val="0"/>
              </a:spcBef>
              <a:spcAft>
                <a:spcPts val="600"/>
              </a:spcAft>
              <a:buClr>
                <a:schemeClr val="tx2"/>
              </a:buClr>
              <a:buSzPct val="100000"/>
              <a:buFont typeface="Arial" panose="020B0604020202020204" pitchFamily="34" charset="0"/>
              <a:buChar char="•"/>
              <a:defRPr sz="2000">
                <a:solidFill>
                  <a:schemeClr val="tx1"/>
                </a:solidFill>
              </a:defRPr>
            </a:lvl2pPr>
            <a:lvl3pPr indent="-173736">
              <a:spcAft>
                <a:spcPts val="600"/>
              </a:spcAft>
              <a:buClr>
                <a:schemeClr val="tx2"/>
              </a:buClr>
              <a:defRPr sz="2000">
                <a:solidFill>
                  <a:schemeClr val="tx1"/>
                </a:solidFill>
              </a:defRPr>
            </a:lvl3pPr>
            <a:lvl4pPr indent="-164592">
              <a:spcAft>
                <a:spcPts val="600"/>
              </a:spcAft>
              <a:buClr>
                <a:schemeClr val="accent1"/>
              </a:buClr>
              <a:buSzPct val="80000"/>
              <a:defRPr sz="2000">
                <a:solidFill>
                  <a:schemeClr val="tx1"/>
                </a:solidFill>
              </a:defRPr>
            </a:lvl4pPr>
            <a:lvl5pPr marL="914400" indent="-320040">
              <a:spcBef>
                <a:spcPts val="0"/>
              </a:spcBef>
              <a:spcAft>
                <a:spcPts val="600"/>
              </a:spcAft>
              <a:buClr>
                <a:schemeClr val="accent1"/>
              </a:buClr>
              <a:buFont typeface="+mj-lt"/>
              <a:buAutoNum type="arabicPeriod"/>
              <a:defRPr sz="2000">
                <a:solidFill>
                  <a:schemeClr val="tx1"/>
                </a:solidFill>
              </a:defRPr>
            </a:lvl5pPr>
          </a:lstStyle>
          <a:p>
            <a:pPr lvl="0"/>
            <a:r>
              <a:rPr kumimoji="1" lang="en-US" altLang="ja-JP" dirty="0"/>
              <a:t>IMAGE</a:t>
            </a:r>
          </a:p>
        </p:txBody>
      </p:sp>
      <p:sp>
        <p:nvSpPr>
          <p:cNvPr id="27" name="Content Placeholder 3"/>
          <p:cNvSpPr>
            <a:spLocks noGrp="1"/>
          </p:cNvSpPr>
          <p:nvPr>
            <p:ph sz="quarter" idx="11"/>
          </p:nvPr>
        </p:nvSpPr>
        <p:spPr>
          <a:xfrm>
            <a:off x="6276108" y="4250989"/>
            <a:ext cx="5444835" cy="1935805"/>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4" name="Rectangle 13"/>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5" name="Rectangle 14"/>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Rectangle 16"/>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1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21" name="Rectangle 2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6"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22" name="Content Placeholder 3"/>
          <p:cNvSpPr>
            <a:spLocks noGrp="1"/>
          </p:cNvSpPr>
          <p:nvPr>
            <p:ph sz="quarter" idx="12"/>
          </p:nvPr>
        </p:nvSpPr>
        <p:spPr>
          <a:xfrm>
            <a:off x="466159" y="4250989"/>
            <a:ext cx="5408773" cy="1935805"/>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20"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317111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Text Placeholder 11"/>
          <p:cNvSpPr>
            <a:spLocks noGrp="1"/>
          </p:cNvSpPr>
          <p:nvPr>
            <p:ph type="body" sz="quarter" idx="10" hasCustomPrompt="1"/>
          </p:nvPr>
        </p:nvSpPr>
        <p:spPr>
          <a:xfrm>
            <a:off x="2294149" y="2809149"/>
            <a:ext cx="7603700" cy="1338902"/>
          </a:xfrm>
          <a:prstGeom prst="rect">
            <a:avLst/>
          </a:prstGeom>
        </p:spPr>
        <p:txBody>
          <a:bodyPr/>
          <a:lstStyle>
            <a:lvl1pPr marL="0" indent="0" algn="ctr">
              <a:buFontTx/>
              <a:buNone/>
              <a:defRPr sz="4400" b="0" baseline="0">
                <a:solidFill>
                  <a:schemeClr val="bg1"/>
                </a:solidFill>
              </a:defRPr>
            </a:lvl1pPr>
          </a:lstStyle>
          <a:p>
            <a:pPr lvl="0"/>
            <a:r>
              <a:rPr lang="en-US" dirty="0"/>
              <a:t>Click to edit section break title</a:t>
            </a:r>
          </a:p>
        </p:txBody>
      </p:sp>
      <p:sp>
        <p:nvSpPr>
          <p:cNvPr id="10"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401" y="4726112"/>
            <a:ext cx="2949199" cy="882525"/>
          </a:xfrm>
          <a:prstGeom prst="rect">
            <a:avLst/>
          </a:prstGeom>
        </p:spPr>
      </p:pic>
      <p:sp>
        <p:nvSpPr>
          <p:cNvPr id="11"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CONFIDENTIAL.</a:t>
            </a:r>
            <a:r>
              <a:rPr lang="en-US" sz="700" baseline="0" dirty="0">
                <a:solidFill>
                  <a:schemeClr val="bg1"/>
                </a:solidFill>
              </a:rPr>
              <a:t> Do not distribute</a:t>
            </a:r>
            <a:endParaRPr lang="en-US" sz="700" dirty="0">
              <a:solidFill>
                <a:schemeClr val="bg1"/>
              </a:solidFill>
            </a:endParaRPr>
          </a:p>
        </p:txBody>
      </p:sp>
    </p:spTree>
    <p:extLst>
      <p:ext uri="{BB962C8B-B14F-4D97-AF65-F5344CB8AC3E}">
        <p14:creationId xmlns:p14="http://schemas.microsoft.com/office/powerpoint/2010/main" val="123813158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reak Dark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Text Placeholder 11"/>
          <p:cNvSpPr>
            <a:spLocks noGrp="1"/>
          </p:cNvSpPr>
          <p:nvPr>
            <p:ph type="body" sz="quarter" idx="10" hasCustomPrompt="1"/>
          </p:nvPr>
        </p:nvSpPr>
        <p:spPr>
          <a:xfrm>
            <a:off x="2294149" y="2809149"/>
            <a:ext cx="7603700" cy="1338902"/>
          </a:xfrm>
          <a:prstGeom prst="rect">
            <a:avLst/>
          </a:prstGeom>
        </p:spPr>
        <p:txBody>
          <a:bodyPr/>
          <a:lstStyle>
            <a:lvl1pPr marL="0" indent="0" algn="ctr">
              <a:buFontTx/>
              <a:buNone/>
              <a:defRPr sz="4400" b="0" baseline="0">
                <a:solidFill>
                  <a:schemeClr val="bg1"/>
                </a:solidFill>
              </a:defRPr>
            </a:lvl1pPr>
          </a:lstStyle>
          <a:p>
            <a:pPr lvl="0"/>
            <a:r>
              <a:rPr lang="en-US" dirty="0"/>
              <a:t>Click to edit section break title</a:t>
            </a:r>
          </a:p>
        </p:txBody>
      </p:sp>
      <p:sp>
        <p:nvSpPr>
          <p:cNvPr id="10"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401" y="4726112"/>
            <a:ext cx="2949199" cy="882525"/>
          </a:xfrm>
          <a:prstGeom prst="rect">
            <a:avLst/>
          </a:prstGeom>
        </p:spPr>
      </p:pic>
      <p:sp>
        <p:nvSpPr>
          <p:cNvPr id="9"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CONFIDENTIAL.</a:t>
            </a:r>
            <a:r>
              <a:rPr lang="en-US" sz="700" baseline="0" dirty="0">
                <a:solidFill>
                  <a:schemeClr val="bg1"/>
                </a:solidFill>
              </a:rPr>
              <a:t> Do not distribute</a:t>
            </a:r>
            <a:endParaRPr lang="en-US" sz="700" dirty="0">
              <a:solidFill>
                <a:schemeClr val="bg1"/>
              </a:solidFill>
            </a:endParaRPr>
          </a:p>
        </p:txBody>
      </p:sp>
    </p:spTree>
    <p:extLst>
      <p:ext uri="{BB962C8B-B14F-4D97-AF65-F5344CB8AC3E}">
        <p14:creationId xmlns:p14="http://schemas.microsoft.com/office/powerpoint/2010/main" val="206302058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Green">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Text Placeholder 11"/>
          <p:cNvSpPr>
            <a:spLocks noGrp="1"/>
          </p:cNvSpPr>
          <p:nvPr>
            <p:ph type="body" sz="quarter" idx="10" hasCustomPrompt="1"/>
          </p:nvPr>
        </p:nvSpPr>
        <p:spPr>
          <a:xfrm>
            <a:off x="2294149" y="2809149"/>
            <a:ext cx="7603700" cy="1338902"/>
          </a:xfrm>
          <a:prstGeom prst="rect">
            <a:avLst/>
          </a:prstGeom>
        </p:spPr>
        <p:txBody>
          <a:bodyPr/>
          <a:lstStyle>
            <a:lvl1pPr marL="0" indent="0" algn="ctr">
              <a:buNone/>
              <a:defRPr sz="4400" b="0" baseline="0">
                <a:solidFill>
                  <a:schemeClr val="bg1"/>
                </a:solidFill>
              </a:defRPr>
            </a:lvl1pPr>
          </a:lstStyle>
          <a:p>
            <a:pPr lvl="0"/>
            <a:r>
              <a:rPr lang="en-US" dirty="0"/>
              <a:t>Click to edit section break title</a:t>
            </a:r>
          </a:p>
        </p:txBody>
      </p:sp>
      <p:sp>
        <p:nvSpPr>
          <p:cNvPr id="10"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401" y="4726112"/>
            <a:ext cx="2949199" cy="882525"/>
          </a:xfrm>
          <a:prstGeom prst="rect">
            <a:avLst/>
          </a:prstGeom>
        </p:spPr>
      </p:pic>
      <p:sp>
        <p:nvSpPr>
          <p:cNvPr id="7"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CONFIDENTIAL.</a:t>
            </a:r>
            <a:r>
              <a:rPr lang="en-US" sz="700" baseline="0" dirty="0">
                <a:solidFill>
                  <a:schemeClr val="bg1"/>
                </a:solidFill>
              </a:rPr>
              <a:t> Do not distribute</a:t>
            </a:r>
            <a:endParaRPr lang="en-US" sz="700" dirty="0">
              <a:solidFill>
                <a:schemeClr val="bg1"/>
              </a:solidFill>
            </a:endParaRPr>
          </a:p>
        </p:txBody>
      </p:sp>
    </p:spTree>
    <p:extLst>
      <p:ext uri="{BB962C8B-B14F-4D97-AF65-F5344CB8AC3E}">
        <p14:creationId xmlns:p14="http://schemas.microsoft.com/office/powerpoint/2010/main" val="32471139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66725" y="1819953"/>
            <a:ext cx="11253788" cy="4498975"/>
          </a:xfrm>
        </p:spPr>
        <p:txBody>
          <a:bodyPr/>
          <a:lstStyle>
            <a:lvl1pPr marL="457200" marR="0" indent="-457200" algn="l" defTabSz="914400" rtl="0" eaLnBrk="1" fontAlgn="auto" latinLnBrk="0" hangingPunct="1">
              <a:lnSpc>
                <a:spcPct val="100000"/>
              </a:lnSpc>
              <a:spcBef>
                <a:spcPts val="600"/>
              </a:spcBef>
              <a:spcAft>
                <a:spcPts val="600"/>
              </a:spcAft>
              <a:buClrTx/>
              <a:buSzPct val="120000"/>
              <a:buFontTx/>
              <a:buBlip>
                <a:blip r:embed="rId2"/>
              </a:buBlip>
              <a:tabLst/>
              <a:defRPr baseline="0"/>
            </a:lvl1pPr>
          </a:lstStyle>
          <a:p>
            <a:pPr lvl="0"/>
            <a:r>
              <a:rPr lang="en-US" dirty="0"/>
              <a:t>Summary point 1</a:t>
            </a:r>
          </a:p>
          <a:p>
            <a:pPr lvl="0"/>
            <a:r>
              <a:rPr lang="en-US" dirty="0"/>
              <a:t>Summary point 2</a:t>
            </a:r>
          </a:p>
          <a:p>
            <a:pPr lvl="0"/>
            <a:r>
              <a:rPr lang="en-US" dirty="0"/>
              <a:t>Summary point 3</a:t>
            </a:r>
          </a:p>
        </p:txBody>
      </p:sp>
      <p:sp>
        <p:nvSpPr>
          <p:cNvPr id="5" name="Rectangle 4"/>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6" name="Rectangle 5"/>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Rectangle 6"/>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8" name="Rectangle 7"/>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1" name="Rectangle 1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6" name="Title Placeholder 2"/>
          <p:cNvSpPr>
            <a:spLocks noGrp="1"/>
          </p:cNvSpPr>
          <p:nvPr>
            <p:ph type="title" hasCustomPrompt="1"/>
          </p:nvPr>
        </p:nvSpPr>
        <p:spPr>
          <a:xfrm>
            <a:off x="466159" y="564204"/>
            <a:ext cx="11254785" cy="918477"/>
          </a:xfrm>
          <a:prstGeom prst="rect">
            <a:avLst/>
          </a:prstGeom>
        </p:spPr>
        <p:txBody>
          <a:bodyPr vert="horz" lIns="91440" tIns="45720" rIns="91440" bIns="45720" rtlCol="0" anchor="t">
            <a:noAutofit/>
          </a:bodyPr>
          <a:lstStyle>
            <a:lvl1pPr>
              <a:defRPr sz="4000"/>
            </a:lvl1pPr>
          </a:lstStyle>
          <a:p>
            <a:r>
              <a:rPr lang="en-US" dirty="0"/>
              <a:t>Summary</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3"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86619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hashtags light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sp>
        <p:nvSpPr>
          <p:cNvPr id="11" name="Slide Number Placeholder 5"/>
          <p:cNvSpPr txBox="1">
            <a:spLocks/>
          </p:cNvSpPr>
          <p:nvPr userDrawn="1"/>
        </p:nvSpPr>
        <p:spPr>
          <a:xfrm>
            <a:off x="5271247" y="5058847"/>
            <a:ext cx="5600701" cy="1218482"/>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600" dirty="0">
                <a:solidFill>
                  <a:schemeClr val="bg1"/>
                </a:solidFill>
              </a:rPr>
              <a:t>www.340Bpvp.com </a:t>
            </a:r>
          </a:p>
          <a:p>
            <a:pPr algn="l">
              <a:spcAft>
                <a:spcPts val="0"/>
              </a:spcAft>
            </a:pPr>
            <a:endParaRPr lang="en-US" sz="1200" dirty="0">
              <a:solidFill>
                <a:schemeClr val="bg1"/>
              </a:solidFill>
            </a:endParaRPr>
          </a:p>
          <a:p>
            <a:pPr marL="457200" algn="l">
              <a:lnSpc>
                <a:spcPts val="3000"/>
              </a:lnSpc>
              <a:spcAft>
                <a:spcPts val="0"/>
              </a:spcAft>
            </a:pPr>
            <a:r>
              <a:rPr lang="en-US" sz="1600" dirty="0">
                <a:solidFill>
                  <a:schemeClr val="bg1"/>
                </a:solidFill>
              </a:rPr>
              <a:t>@Apexus340B</a:t>
            </a:r>
          </a:p>
          <a:p>
            <a:pPr marL="457200" algn="l">
              <a:lnSpc>
                <a:spcPts val="3000"/>
              </a:lnSpc>
              <a:spcAft>
                <a:spcPts val="0"/>
              </a:spcAft>
            </a:pPr>
            <a:r>
              <a:rPr lang="en-US" sz="1600" baseline="0" dirty="0">
                <a:solidFill>
                  <a:schemeClr val="bg1"/>
                </a:solidFill>
              </a:rPr>
              <a:t>340B Prime Vendor Program</a:t>
            </a:r>
            <a:endParaRPr lang="en-US" sz="1600" dirty="0">
              <a:solidFill>
                <a:schemeClr val="bg1"/>
              </a:solidFill>
            </a:endParaRPr>
          </a:p>
          <a:p>
            <a:pPr marL="457200" algn="l">
              <a:lnSpc>
                <a:spcPts val="3000"/>
              </a:lnSpc>
              <a:spcAft>
                <a:spcPts val="0"/>
              </a:spcAft>
            </a:pPr>
            <a:r>
              <a:rPr lang="en-US" sz="1600" dirty="0">
                <a:solidFill>
                  <a:schemeClr val="bg1"/>
                </a:solidFill>
              </a:rPr>
              <a:t>#340B</a:t>
            </a:r>
          </a:p>
          <a:p>
            <a:pPr marL="457200" algn="l">
              <a:lnSpc>
                <a:spcPts val="3000"/>
              </a:lnSpc>
              <a:spcAft>
                <a:spcPts val="0"/>
              </a:spcAft>
            </a:pPr>
            <a:r>
              <a:rPr lang="en-US" sz="1600" dirty="0">
                <a:solidFill>
                  <a:schemeClr val="bg1"/>
                </a:solidFill>
              </a:rPr>
              <a:t>#340BUniversity </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649" y="4971400"/>
            <a:ext cx="184516" cy="14998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2558" y="5111927"/>
            <a:ext cx="562999" cy="652568"/>
          </a:xfrm>
          <a:prstGeom prst="rect">
            <a:avLst/>
          </a:prstGeom>
        </p:spPr>
      </p:pic>
      <p:sp>
        <p:nvSpPr>
          <p:cNvPr id="9" name="Rectangle 8"/>
          <p:cNvSpPr/>
          <p:nvPr userDrawn="1"/>
        </p:nvSpPr>
        <p:spPr>
          <a:xfrm>
            <a:off x="5281008" y="5234232"/>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Rectangle 12"/>
          <p:cNvSpPr/>
          <p:nvPr userDrawn="1"/>
        </p:nvSpPr>
        <p:spPr>
          <a:xfrm>
            <a:off x="5281008" y="4872673"/>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38944778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hashtags dark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649" y="4971400"/>
            <a:ext cx="184516" cy="14998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2558" y="5111927"/>
            <a:ext cx="562999" cy="652568"/>
          </a:xfrm>
          <a:prstGeom prst="rect">
            <a:avLst/>
          </a:prstGeom>
        </p:spPr>
      </p:pic>
      <p:sp>
        <p:nvSpPr>
          <p:cNvPr id="9" name="Rectangle 8"/>
          <p:cNvSpPr/>
          <p:nvPr userDrawn="1"/>
        </p:nvSpPr>
        <p:spPr>
          <a:xfrm>
            <a:off x="5281008" y="5234232"/>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Rectangle 12"/>
          <p:cNvSpPr/>
          <p:nvPr userDrawn="1"/>
        </p:nvSpPr>
        <p:spPr>
          <a:xfrm>
            <a:off x="5281008" y="4872673"/>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6" name="Slide Number Placeholder 5"/>
          <p:cNvSpPr txBox="1">
            <a:spLocks/>
          </p:cNvSpPr>
          <p:nvPr userDrawn="1"/>
        </p:nvSpPr>
        <p:spPr>
          <a:xfrm>
            <a:off x="5271247" y="5100412"/>
            <a:ext cx="5600701" cy="1218482"/>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600" dirty="0">
                <a:solidFill>
                  <a:schemeClr val="bg1"/>
                </a:solidFill>
              </a:rPr>
              <a:t>www.340Bpvp.com </a:t>
            </a:r>
          </a:p>
          <a:p>
            <a:pPr algn="l">
              <a:spcAft>
                <a:spcPts val="0"/>
              </a:spcAft>
            </a:pPr>
            <a:endParaRPr lang="en-US" sz="1200" dirty="0">
              <a:solidFill>
                <a:schemeClr val="bg1"/>
              </a:solidFill>
            </a:endParaRPr>
          </a:p>
          <a:p>
            <a:pPr marL="457200" algn="l">
              <a:lnSpc>
                <a:spcPts val="3000"/>
              </a:lnSpc>
              <a:spcAft>
                <a:spcPts val="0"/>
              </a:spcAft>
            </a:pPr>
            <a:r>
              <a:rPr lang="en-US" sz="1600" dirty="0">
                <a:solidFill>
                  <a:schemeClr val="bg1"/>
                </a:solidFill>
              </a:rPr>
              <a:t>@Apexus340B</a:t>
            </a:r>
          </a:p>
          <a:p>
            <a:pPr marL="457200" algn="l">
              <a:lnSpc>
                <a:spcPts val="3000"/>
              </a:lnSpc>
              <a:spcAft>
                <a:spcPts val="0"/>
              </a:spcAft>
            </a:pPr>
            <a:r>
              <a:rPr lang="en-US" sz="1600" baseline="0" dirty="0">
                <a:solidFill>
                  <a:schemeClr val="bg1"/>
                </a:solidFill>
              </a:rPr>
              <a:t>340B Prime Vendor Program</a:t>
            </a:r>
            <a:endParaRPr lang="en-US" sz="1600" dirty="0">
              <a:solidFill>
                <a:schemeClr val="bg1"/>
              </a:solidFill>
            </a:endParaRPr>
          </a:p>
          <a:p>
            <a:pPr marL="457200" algn="l">
              <a:lnSpc>
                <a:spcPts val="3000"/>
              </a:lnSpc>
              <a:spcAft>
                <a:spcPts val="0"/>
              </a:spcAft>
            </a:pPr>
            <a:r>
              <a:rPr lang="en-US" sz="1600" dirty="0">
                <a:solidFill>
                  <a:schemeClr val="bg1"/>
                </a:solidFill>
              </a:rPr>
              <a:t>#340B</a:t>
            </a:r>
          </a:p>
          <a:p>
            <a:pPr marL="457200" algn="l">
              <a:lnSpc>
                <a:spcPts val="3000"/>
              </a:lnSpc>
              <a:spcAft>
                <a:spcPts val="0"/>
              </a:spcAft>
            </a:pPr>
            <a:r>
              <a:rPr lang="en-US" sz="1600" dirty="0">
                <a:solidFill>
                  <a:schemeClr val="bg1"/>
                </a:solidFill>
              </a:rPr>
              <a:t>#340BUniversity </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12144731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ntact light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12" name="Text Placeholder 11"/>
          <p:cNvSpPr>
            <a:spLocks noGrp="1"/>
          </p:cNvSpPr>
          <p:nvPr>
            <p:ph type="body" sz="quarter" idx="10" hasCustomPrompt="1"/>
          </p:nvPr>
        </p:nvSpPr>
        <p:spPr>
          <a:xfrm>
            <a:off x="2820460" y="4791075"/>
            <a:ext cx="6551083" cy="1335406"/>
          </a:xfrm>
          <a:prstGeom prst="rect">
            <a:avLst/>
          </a:prstGeom>
        </p:spPr>
        <p:txBody>
          <a:bodyPr/>
          <a:lstStyle>
            <a:lvl1pPr marL="0" indent="0" algn="ctr">
              <a:buNone/>
              <a:defRPr sz="1600" b="0" baseline="0">
                <a:solidFill>
                  <a:schemeClr val="bg1"/>
                </a:solidFill>
              </a:defRPr>
            </a:lvl1pPr>
          </a:lstStyle>
          <a:p>
            <a:pPr lvl="0"/>
            <a:r>
              <a:rPr lang="en-US" dirty="0"/>
              <a:t>Edit contact information</a:t>
            </a: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54316351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ntact dark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12" name="Text Placeholder 11"/>
          <p:cNvSpPr>
            <a:spLocks noGrp="1"/>
          </p:cNvSpPr>
          <p:nvPr>
            <p:ph type="body" sz="quarter" idx="10" hasCustomPrompt="1"/>
          </p:nvPr>
        </p:nvSpPr>
        <p:spPr>
          <a:xfrm>
            <a:off x="2820460" y="4791075"/>
            <a:ext cx="6551083" cy="1335406"/>
          </a:xfrm>
          <a:prstGeom prst="rect">
            <a:avLst/>
          </a:prstGeom>
        </p:spPr>
        <p:txBody>
          <a:bodyPr/>
          <a:lstStyle>
            <a:lvl1pPr marL="0" indent="0" algn="ctr">
              <a:buNone/>
              <a:defRPr sz="1600" b="0" baseline="0">
                <a:solidFill>
                  <a:schemeClr val="bg1"/>
                </a:solidFill>
              </a:defRPr>
            </a:lvl1pPr>
          </a:lstStyle>
          <a:p>
            <a:pPr lvl="0"/>
            <a:r>
              <a:rPr lang="en-US" dirty="0"/>
              <a:t>Edit contact information</a:t>
            </a: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29184264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image2">
    <p:spTree>
      <p:nvGrpSpPr>
        <p:cNvPr id="1" name=""/>
        <p:cNvGrpSpPr/>
        <p:nvPr/>
      </p:nvGrpSpPr>
      <p:grpSpPr>
        <a:xfrm>
          <a:off x="0" y="0"/>
          <a:ext cx="0" cy="0"/>
          <a:chOff x="0" y="0"/>
          <a:chExt cx="0" cy="0"/>
        </a:xfrm>
      </p:grpSpPr>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7931" y="0"/>
            <a:ext cx="7604069" cy="4914899"/>
          </a:xfrm>
          <a:prstGeom prst="rect">
            <a:avLst/>
          </a:prstGeom>
        </p:spPr>
      </p:pic>
    </p:spTree>
    <p:extLst>
      <p:ext uri="{BB962C8B-B14F-4D97-AF65-F5344CB8AC3E}">
        <p14:creationId xmlns:p14="http://schemas.microsoft.com/office/powerpoint/2010/main" val="1127024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224338"/>
          </a:xfrm>
        </p:spPr>
        <p:txBody>
          <a:bodyPr/>
          <a:lstStyle>
            <a:lvl3pPr marL="166688" indent="-166688">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3695" y="125489"/>
            <a:ext cx="9382663" cy="806822"/>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4" name="Rectangle 3"/>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6"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Tree>
    <p:extLst>
      <p:ext uri="{BB962C8B-B14F-4D97-AF65-F5344CB8AC3E}">
        <p14:creationId xmlns:p14="http://schemas.microsoft.com/office/powerpoint/2010/main" val="3776264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54BF-44AA-45FC-BD81-9B1A2BB28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08DE4-7EF1-462D-85FE-23E14E055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EA7AE-5B47-4F87-BE10-0BCDA1C0AA89}"/>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5" name="Footer Placeholder 4">
            <a:extLst>
              <a:ext uri="{FF2B5EF4-FFF2-40B4-BE49-F238E27FC236}">
                <a16:creationId xmlns:a16="http://schemas.microsoft.com/office/drawing/2014/main" id="{415C1BDE-2BB5-4108-B056-BAFD7F8C9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DFE00-45D9-4BE3-BF3C-959135DA9835}"/>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051149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6809-EA23-47BD-99BA-7FA243692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C7E58-C565-4660-8594-AE5B01527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49CD2-C3D4-46D8-84A2-C71D956A872D}"/>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5" name="Footer Placeholder 4">
            <a:extLst>
              <a:ext uri="{FF2B5EF4-FFF2-40B4-BE49-F238E27FC236}">
                <a16:creationId xmlns:a16="http://schemas.microsoft.com/office/drawing/2014/main" id="{957E759E-2D4F-467C-B0C5-3BE11C898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371D8-DDB3-4136-979D-A5AB897317A1}"/>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4235199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FC5A-06C8-4542-A0E5-228B9BF10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EEA21-B3C9-4261-A9B6-A69573076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B59FF-ED1A-47B9-ACAA-66C9C96C59E2}"/>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5" name="Footer Placeholder 4">
            <a:extLst>
              <a:ext uri="{FF2B5EF4-FFF2-40B4-BE49-F238E27FC236}">
                <a16:creationId xmlns:a16="http://schemas.microsoft.com/office/drawing/2014/main" id="{A4ACB150-8823-4777-B40A-FF3B74312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39A07-C460-4CFE-96BC-E75D424E9051}"/>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163849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7792-3015-4DCE-AA88-AC327698E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837B0-5145-41E9-94B5-F0238ED1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18691-7EF4-4104-8F85-D807DAC8F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17F0E-5D82-4ADA-BC28-C2808CE00EC1}"/>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6" name="Footer Placeholder 5">
            <a:extLst>
              <a:ext uri="{FF2B5EF4-FFF2-40B4-BE49-F238E27FC236}">
                <a16:creationId xmlns:a16="http://schemas.microsoft.com/office/drawing/2014/main" id="{F986A5CB-DF59-4595-BDEC-D55FE298A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CC216-F8A7-464B-A0A9-4BCD1D37CC13}"/>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74437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A523-7AFE-41F7-BC2D-8AC3DEF73D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E29E65-DB5E-4C35-A3EB-9C7F2676C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83E71-AE1D-4D9C-AE24-B8622781F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711AB-9106-4D70-AF30-BAF44A6A7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C440A3-4054-43DD-B8A8-43A37C80B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B734F-07AD-428F-B574-94C0BDDD9A0A}"/>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8" name="Footer Placeholder 7">
            <a:extLst>
              <a:ext uri="{FF2B5EF4-FFF2-40B4-BE49-F238E27FC236}">
                <a16:creationId xmlns:a16="http://schemas.microsoft.com/office/drawing/2014/main" id="{5DAF69F5-1DFE-4E06-B1B4-C0A0C79B0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8D0926-6888-451B-A975-FF62695B289C}"/>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064512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88B9-4C90-406B-B672-182329DAB2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DAEAC-4AEB-4599-AF4D-040833A85F89}"/>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4" name="Footer Placeholder 3">
            <a:extLst>
              <a:ext uri="{FF2B5EF4-FFF2-40B4-BE49-F238E27FC236}">
                <a16:creationId xmlns:a16="http://schemas.microsoft.com/office/drawing/2014/main" id="{DF945638-B7CC-4782-9EB3-C0F745E25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385200-B3E4-4993-B15A-C991A032B677}"/>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823572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0CA49-2FEB-4E9D-AC60-255747950D58}"/>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3" name="Footer Placeholder 2">
            <a:extLst>
              <a:ext uri="{FF2B5EF4-FFF2-40B4-BE49-F238E27FC236}">
                <a16:creationId xmlns:a16="http://schemas.microsoft.com/office/drawing/2014/main" id="{84FBC58B-3C2D-4F11-AE02-60E6600E87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EEF4B8-8A4F-4367-8A68-70B3C8FCA9BE}"/>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212842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8BD9-4F67-4186-A9A3-D9D903CBE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79A4F-C19A-41EF-AFA9-C2B16B60C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966F0-0039-4AF5-B12A-871830192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6AFCB-DD68-4031-96A2-7B7879736876}"/>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6" name="Footer Placeholder 5">
            <a:extLst>
              <a:ext uri="{FF2B5EF4-FFF2-40B4-BE49-F238E27FC236}">
                <a16:creationId xmlns:a16="http://schemas.microsoft.com/office/drawing/2014/main" id="{2BB39335-D371-45C5-8804-ADC35132E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6E737-8E26-4B90-A0E9-ED6AF8AA4553}"/>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768924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D6A-9935-4E73-ADAE-41BA4E321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9870C7-AEDE-4B8C-9811-E72107779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CA0B2-C761-4569-B271-7D4A0291B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8FDB0-305E-4E7B-A93D-71B038E7334E}"/>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6" name="Footer Placeholder 5">
            <a:extLst>
              <a:ext uri="{FF2B5EF4-FFF2-40B4-BE49-F238E27FC236}">
                <a16:creationId xmlns:a16="http://schemas.microsoft.com/office/drawing/2014/main" id="{06C0E3F7-2638-46CE-B13E-200254653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3BD88-6DD9-4613-A25E-E02A0E389C29}"/>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303589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image3">
    <p:spTree>
      <p:nvGrpSpPr>
        <p:cNvPr id="1" name=""/>
        <p:cNvGrpSpPr/>
        <p:nvPr/>
      </p:nvGrpSpPr>
      <p:grpSpPr>
        <a:xfrm>
          <a:off x="0" y="0"/>
          <a:ext cx="0" cy="0"/>
          <a:chOff x="0" y="0"/>
          <a:chExt cx="0" cy="0"/>
        </a:xfrm>
      </p:grpSpPr>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Rectangle 13"/>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3827" y="0"/>
            <a:ext cx="7350843" cy="4898533"/>
          </a:xfrm>
          <a:prstGeom prst="rect">
            <a:avLst/>
          </a:prstGeom>
        </p:spPr>
      </p:pic>
    </p:spTree>
    <p:extLst>
      <p:ext uri="{BB962C8B-B14F-4D97-AF65-F5344CB8AC3E}">
        <p14:creationId xmlns:p14="http://schemas.microsoft.com/office/powerpoint/2010/main" val="815163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290D-02F5-4999-A59E-222A1A58A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717D9-665A-42CB-9805-DAD12C9A6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61108-0E14-48C4-8B68-EB7F4B41C894}"/>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5" name="Footer Placeholder 4">
            <a:extLst>
              <a:ext uri="{FF2B5EF4-FFF2-40B4-BE49-F238E27FC236}">
                <a16:creationId xmlns:a16="http://schemas.microsoft.com/office/drawing/2014/main" id="{9A205D2D-62B6-41A5-8F23-249F80E62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0EDE7-2876-4F94-BE84-F26708C4257F}"/>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145405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489A7-6FC5-4E46-B36C-F31E0D3A60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49EF7-5F47-4874-8E3C-C8E32246F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C6531-16A7-4E41-94C5-71DFA58DA7CF}"/>
              </a:ext>
            </a:extLst>
          </p:cNvPr>
          <p:cNvSpPr>
            <a:spLocks noGrp="1"/>
          </p:cNvSpPr>
          <p:nvPr>
            <p:ph type="dt" sz="half" idx="10"/>
          </p:nvPr>
        </p:nvSpPr>
        <p:spPr/>
        <p:txBody>
          <a:bodyPr/>
          <a:lstStyle/>
          <a:p>
            <a:fld id="{CFF68A2E-817C-4503-ACBB-6F2447777034}" type="datetimeFigureOut">
              <a:rPr lang="en-US" smtClean="0"/>
              <a:t>9/16/2024</a:t>
            </a:fld>
            <a:endParaRPr lang="en-US"/>
          </a:p>
        </p:txBody>
      </p:sp>
      <p:sp>
        <p:nvSpPr>
          <p:cNvPr id="5" name="Footer Placeholder 4">
            <a:extLst>
              <a:ext uri="{FF2B5EF4-FFF2-40B4-BE49-F238E27FC236}">
                <a16:creationId xmlns:a16="http://schemas.microsoft.com/office/drawing/2014/main" id="{D6BEA61C-2E93-4D68-8CE9-96032EB6E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E7D85-34DB-4797-ADE1-2A57EAEB30C4}"/>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68417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image4">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9528" y="0"/>
            <a:ext cx="8798989" cy="4949047"/>
          </a:xfrm>
          <a:prstGeom prst="rect">
            <a:avLst/>
          </a:prstGeom>
        </p:spPr>
      </p:pic>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spTree>
    <p:extLst>
      <p:ext uri="{BB962C8B-B14F-4D97-AF65-F5344CB8AC3E}">
        <p14:creationId xmlns:p14="http://schemas.microsoft.com/office/powerpoint/2010/main" val="149884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image5">
    <p:spTree>
      <p:nvGrpSpPr>
        <p:cNvPr id="1" name=""/>
        <p:cNvGrpSpPr/>
        <p:nvPr/>
      </p:nvGrpSpPr>
      <p:grpSpPr>
        <a:xfrm>
          <a:off x="0" y="0"/>
          <a:ext cx="0" cy="0"/>
          <a:chOff x="0" y="0"/>
          <a:chExt cx="0" cy="0"/>
        </a:xfrm>
      </p:grpSpPr>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Rectangle 13"/>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3162" y="0"/>
            <a:ext cx="7928837" cy="4915879"/>
          </a:xfrm>
          <a:prstGeom prst="rect">
            <a:avLst/>
          </a:prstGeom>
        </p:spPr>
      </p:pic>
    </p:spTree>
    <p:extLst>
      <p:ext uri="{BB962C8B-B14F-4D97-AF65-F5344CB8AC3E}">
        <p14:creationId xmlns:p14="http://schemas.microsoft.com/office/powerpoint/2010/main" val="226280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spTree>
      <p:nvGrpSpPr>
        <p:cNvPr id="1" name=""/>
        <p:cNvGrpSpPr/>
        <p:nvPr/>
      </p:nvGrpSpPr>
      <p:grpSpPr>
        <a:xfrm>
          <a:off x="0" y="0"/>
          <a:ext cx="0" cy="0"/>
          <a:chOff x="0" y="0"/>
          <a:chExt cx="0" cy="0"/>
        </a:xfrm>
      </p:grpSpPr>
      <p:sp>
        <p:nvSpPr>
          <p:cNvPr id="12"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4" name="Content Placeholder 3"/>
          <p:cNvSpPr>
            <a:spLocks noGrp="1"/>
          </p:cNvSpPr>
          <p:nvPr>
            <p:ph sz="quarter" idx="10"/>
          </p:nvPr>
        </p:nvSpPr>
        <p:spPr>
          <a:xfrm>
            <a:off x="466725" y="1810220"/>
            <a:ext cx="11253788" cy="4498975"/>
          </a:xfrm>
        </p:spPr>
        <p:txBody>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6" name="Rectangle 5"/>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Rectangle 6"/>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8" name="Rectangle 7"/>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1" name="Rectangle 1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4"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158365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graphics">
    <p:spTree>
      <p:nvGrpSpPr>
        <p:cNvPr id="1" name=""/>
        <p:cNvGrpSpPr/>
        <p:nvPr/>
      </p:nvGrpSpPr>
      <p:grpSpPr>
        <a:xfrm>
          <a:off x="0" y="0"/>
          <a:ext cx="0" cy="0"/>
          <a:chOff x="0" y="0"/>
          <a:chExt cx="0" cy="0"/>
        </a:xfrm>
      </p:grpSpPr>
      <p:sp>
        <p:nvSpPr>
          <p:cNvPr id="3" name="Rectangle 2"/>
          <p:cNvSpPr/>
          <p:nvPr userDrawn="1"/>
        </p:nvSpPr>
        <p:spPr>
          <a:xfrm>
            <a:off x="1632156" y="6286500"/>
            <a:ext cx="10559844" cy="4675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a:t>
            </a:r>
            <a:r>
              <a:rPr lang="en-US" sz="700" baseline="0" dirty="0">
                <a:solidFill>
                  <a:schemeClr val="tx2"/>
                </a:solidFill>
              </a:rPr>
              <a:t> </a:t>
            </a:r>
            <a:r>
              <a:rPr lang="en-US" sz="700" dirty="0">
                <a:solidFill>
                  <a:schemeClr val="tx2"/>
                </a:solidFill>
              </a:rPr>
              <a:t>2022 Apexus. Reproduction without permission is prohibited</a:t>
            </a:r>
          </a:p>
        </p:txBody>
      </p:sp>
      <p:sp>
        <p:nvSpPr>
          <p:cNvPr id="15" name="Rectangle 14"/>
          <p:cNvSpPr/>
          <p:nvPr userDrawn="1"/>
        </p:nvSpPr>
        <p:spPr>
          <a:xfrm>
            <a:off x="9890588" y="6387284"/>
            <a:ext cx="2109036" cy="200055"/>
          </a:xfrm>
          <a:prstGeom prst="rect">
            <a:avLst/>
          </a:prstGeom>
        </p:spPr>
        <p:txBody>
          <a:bodyPr wrap="square">
            <a:spAutoFit/>
          </a:bodyPr>
          <a:lstStyle/>
          <a:p>
            <a:pPr algn="r"/>
            <a:r>
              <a:rPr lang="en-US" sz="700" dirty="0">
                <a:solidFill>
                  <a:schemeClr val="tx2"/>
                </a:solidFill>
              </a:rPr>
              <a:t>|</a:t>
            </a:r>
            <a:r>
              <a:rPr lang="en-US" sz="700" baseline="0" dirty="0">
                <a:solidFill>
                  <a:schemeClr val="tx2"/>
                </a:solidFill>
              </a:rPr>
              <a:t>   </a:t>
            </a:r>
            <a:fld id="{C0D42ABE-EA05-4842-819E-2C916F1CD485}" type="slidenum">
              <a:rPr lang="en-US" sz="700" smtClean="0">
                <a:solidFill>
                  <a:schemeClr val="tx2"/>
                </a:solidFill>
              </a:rPr>
              <a:pPr algn="r"/>
              <a:t>‹#›</a:t>
            </a:fld>
            <a:endParaRPr lang="en-US" sz="700" dirty="0">
              <a:solidFill>
                <a:schemeClr val="tx2"/>
              </a:solidFill>
            </a:endParaRPr>
          </a:p>
        </p:txBody>
      </p:sp>
      <p:sp>
        <p:nvSpPr>
          <p:cNvPr id="14"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17" name="Content Placeholder 3"/>
          <p:cNvSpPr>
            <a:spLocks noGrp="1"/>
          </p:cNvSpPr>
          <p:nvPr>
            <p:ph sz="quarter" idx="10"/>
          </p:nvPr>
        </p:nvSpPr>
        <p:spPr>
          <a:xfrm>
            <a:off x="466725" y="1810220"/>
            <a:ext cx="11253788" cy="4498975"/>
          </a:xfrm>
        </p:spPr>
        <p:txBody>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9"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34920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5" name="Rectangle 4"/>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6" name="Rectangle 5"/>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Rectangle 6"/>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8" name="Rectangle 7"/>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1" name="Rectangle 1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0"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9277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6" name="Content Placeholder 3"/>
          <p:cNvSpPr>
            <a:spLocks noGrp="1"/>
          </p:cNvSpPr>
          <p:nvPr>
            <p:ph sz="quarter" idx="10"/>
          </p:nvPr>
        </p:nvSpPr>
        <p:spPr>
          <a:xfrm>
            <a:off x="466725" y="1819953"/>
            <a:ext cx="5404139" cy="4308473"/>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Content Placeholder 3"/>
          <p:cNvSpPr>
            <a:spLocks noGrp="1"/>
          </p:cNvSpPr>
          <p:nvPr>
            <p:ph sz="quarter" idx="11"/>
          </p:nvPr>
        </p:nvSpPr>
        <p:spPr>
          <a:xfrm>
            <a:off x="6276109" y="1819953"/>
            <a:ext cx="5444404" cy="4308473"/>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4" name="Rectangle 13"/>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5" name="Rectangle 14"/>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Rectangle 16"/>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1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21" name="Rectangle 2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6"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8"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8706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6159" y="535019"/>
            <a:ext cx="11223613" cy="97096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66160" y="1817077"/>
            <a:ext cx="1122361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ectangle 9"/>
          <p:cNvSpPr/>
          <p:nvPr userDrawn="1"/>
        </p:nvSpPr>
        <p:spPr>
          <a:xfrm>
            <a:off x="1828800" y="6381750"/>
            <a:ext cx="1318845"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1" name="Rectangle 10"/>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Rectangle 11"/>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Rectangle 12"/>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14"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7" name="Rectangle 16"/>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pic>
        <p:nvPicPr>
          <p:cNvPr id="16" name="Picture 1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5"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3178473168"/>
      </p:ext>
    </p:extLst>
  </p:cSld>
  <p:clrMap bg1="lt1" tx1="dk1" bg2="lt2" tx2="dk2" accent1="accent1" accent2="accent2" accent3="accent3" accent4="accent4" accent5="accent5" accent6="accent6" hlink="hlink" folHlink="folHlink"/>
  <p:sldLayoutIdLst>
    <p:sldLayoutId id="2147483693" r:id="rId1"/>
    <p:sldLayoutId id="2147483714" r:id="rId2"/>
    <p:sldLayoutId id="2147483700" r:id="rId3"/>
    <p:sldLayoutId id="2147483694" r:id="rId4"/>
    <p:sldLayoutId id="2147483699" r:id="rId5"/>
    <p:sldLayoutId id="2147483698" r:id="rId6"/>
    <p:sldLayoutId id="2147483708" r:id="rId7"/>
    <p:sldLayoutId id="2147483713" r:id="rId8"/>
    <p:sldLayoutId id="2147483704" r:id="rId9"/>
    <p:sldLayoutId id="2147483705" r:id="rId10"/>
    <p:sldLayoutId id="2147483712" r:id="rId11"/>
    <p:sldLayoutId id="2147483695" r:id="rId12"/>
    <p:sldLayoutId id="2147483692" r:id="rId13"/>
    <p:sldLayoutId id="2147483696" r:id="rId14"/>
    <p:sldLayoutId id="2147483709" r:id="rId15"/>
    <p:sldLayoutId id="2147483697" r:id="rId16"/>
    <p:sldLayoutId id="2147483710" r:id="rId17"/>
    <p:sldLayoutId id="2147483701" r:id="rId18"/>
    <p:sldLayoutId id="2147483682" r:id="rId19"/>
    <p:sldLayoutId id="2147483715" r:id="rId20"/>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600"/>
        </a:spcBef>
        <a:spcAft>
          <a:spcPts val="600"/>
        </a:spcAft>
        <a:buFont typeface="Arial" panose="020B0604020202020204" pitchFamily="34" charset="0"/>
        <a:buChar char="•"/>
        <a:defRPr sz="2800" b="0" kern="1200">
          <a:solidFill>
            <a:schemeClr val="accent5"/>
          </a:solidFill>
          <a:latin typeface="+mj-lt"/>
          <a:ea typeface="+mn-ea"/>
          <a:cs typeface="+mn-cs"/>
        </a:defRPr>
      </a:lvl1pPr>
      <a:lvl2pPr marL="731520" indent="-27432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2"/>
          </a:solidFill>
          <a:latin typeface="+mj-lt"/>
          <a:ea typeface="+mn-ea"/>
          <a:cs typeface="+mn-cs"/>
        </a:defRPr>
      </a:lvl2pPr>
      <a:lvl3pPr marL="1097280" indent="-18288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2"/>
          </a:solidFill>
          <a:latin typeface="+mj-lt"/>
          <a:ea typeface="+mn-ea"/>
          <a:cs typeface="+mn-cs"/>
        </a:defRPr>
      </a:lvl3pPr>
      <a:lvl4pPr marL="1463040" indent="-228600" algn="l" defTabSz="914400" rtl="0" eaLnBrk="1" latinLnBrk="0" hangingPunct="1">
        <a:lnSpc>
          <a:spcPct val="100000"/>
        </a:lnSpc>
        <a:spcBef>
          <a:spcPts val="600"/>
        </a:spcBef>
        <a:spcAft>
          <a:spcPts val="600"/>
        </a:spcAft>
        <a:buFont typeface="Wingdings" panose="05000000000000000000" pitchFamily="2" charset="2"/>
        <a:buChar char="§"/>
        <a:defRPr sz="1800" kern="1200">
          <a:solidFill>
            <a:schemeClr val="tx2"/>
          </a:solidFill>
          <a:latin typeface="+mj-lt"/>
          <a:ea typeface="+mn-ea"/>
          <a:cs typeface="+mn-cs"/>
        </a:defRPr>
      </a:lvl4pPr>
      <a:lvl5pPr marL="1828800" indent="-274320" algn="l" defTabSz="914400" rtl="0" eaLnBrk="1" latinLnBrk="0" hangingPunct="1">
        <a:lnSpc>
          <a:spcPct val="100000"/>
        </a:lnSpc>
        <a:spcBef>
          <a:spcPts val="600"/>
        </a:spcBef>
        <a:spcAft>
          <a:spcPts val="600"/>
        </a:spcAft>
        <a:buClr>
          <a:schemeClr val="tx2"/>
        </a:buClr>
        <a:buSzPct val="80000"/>
        <a:buFont typeface="Wingdings" panose="05000000000000000000" pitchFamily="2" charset="2"/>
        <a:buChar char="§"/>
        <a:defRPr sz="20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2667B-630E-452A-A779-57C287861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8EC17-EEAB-4593-B424-6FBDD6844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21ACF-455D-459E-9374-6D8617C30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8A2E-817C-4503-ACBB-6F2447777034}" type="datetimeFigureOut">
              <a:rPr lang="en-US" smtClean="0"/>
              <a:t>9/16/2024</a:t>
            </a:fld>
            <a:endParaRPr lang="en-US"/>
          </a:p>
        </p:txBody>
      </p:sp>
      <p:sp>
        <p:nvSpPr>
          <p:cNvPr id="5" name="Footer Placeholder 4">
            <a:extLst>
              <a:ext uri="{FF2B5EF4-FFF2-40B4-BE49-F238E27FC236}">
                <a16:creationId xmlns:a16="http://schemas.microsoft.com/office/drawing/2014/main" id="{8288465B-ACB3-48CF-9545-5FD914AF7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B53DE-AFEB-4B3E-BA63-0DC1536F8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41DBF-C4AB-4C29-A035-0934D78E16A0}" type="slidenum">
              <a:rPr lang="en-US" smtClean="0"/>
              <a:t>‹#›</a:t>
            </a:fld>
            <a:endParaRPr lang="en-US"/>
          </a:p>
        </p:txBody>
      </p:sp>
    </p:spTree>
    <p:extLst>
      <p:ext uri="{BB962C8B-B14F-4D97-AF65-F5344CB8AC3E}">
        <p14:creationId xmlns:p14="http://schemas.microsoft.com/office/powerpoint/2010/main" val="22975081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340bpvp.com/education/340b-tool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docs.340bpvp.com/documents/public/resourcecenter/340B_Manager_and_Coordinator_Job_Description_Template.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cs.340bpvp.com/documents/public/resourcecenter/340B_Analyst_Job_Description_Template.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340B FTE Request</a:t>
            </a:r>
          </a:p>
        </p:txBody>
      </p:sp>
      <p:sp>
        <p:nvSpPr>
          <p:cNvPr id="5" name="Subtitle 4"/>
          <p:cNvSpPr>
            <a:spLocks noGrp="1"/>
          </p:cNvSpPr>
          <p:nvPr>
            <p:ph type="subTitle" idx="1"/>
          </p:nvPr>
        </p:nvSpPr>
        <p:spPr/>
        <p:txBody>
          <a:bodyPr/>
          <a:lstStyle/>
          <a:p>
            <a:r>
              <a:rPr lang="en-US" dirty="0"/>
              <a:t>Template Slide Deck</a:t>
            </a:r>
          </a:p>
        </p:txBody>
      </p:sp>
    </p:spTree>
    <p:extLst>
      <p:ext uri="{BB962C8B-B14F-4D97-AF65-F5344CB8AC3E}">
        <p14:creationId xmlns:p14="http://schemas.microsoft.com/office/powerpoint/2010/main" val="104751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716" y="1798320"/>
            <a:ext cx="11006844" cy="40462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5" name="Title 1"/>
          <p:cNvSpPr>
            <a:spLocks noGrp="1"/>
          </p:cNvSpPr>
          <p:nvPr>
            <p:ph type="title"/>
          </p:nvPr>
        </p:nvSpPr>
        <p:spPr>
          <a:xfrm>
            <a:off x="712716" y="535020"/>
            <a:ext cx="11008228" cy="918477"/>
          </a:xfrm>
        </p:spPr>
        <p:txBody>
          <a:bodyPr/>
          <a:lstStyle/>
          <a:p>
            <a:r>
              <a:rPr lang="en-US" dirty="0"/>
              <a:t>Oversight Council</a:t>
            </a:r>
          </a:p>
        </p:txBody>
      </p:sp>
      <p:sp>
        <p:nvSpPr>
          <p:cNvPr id="7" name="Content Placeholder 3"/>
          <p:cNvSpPr>
            <a:spLocks noGrp="1"/>
          </p:cNvSpPr>
          <p:nvPr>
            <p:ph sz="quarter" idx="4294967295"/>
          </p:nvPr>
        </p:nvSpPr>
        <p:spPr>
          <a:xfrm>
            <a:off x="1015734" y="2598420"/>
            <a:ext cx="10400807" cy="3436949"/>
          </a:xfrm>
          <a:prstGeom prst="rect">
            <a:avLst/>
          </a:prstGeom>
        </p:spPr>
        <p:txBody>
          <a:bodyPr>
            <a:noAutofit/>
          </a:bodyPr>
          <a:lstStyle/>
          <a:p>
            <a:pPr marL="0" indent="0" algn="ctr">
              <a:lnSpc>
                <a:spcPct val="120000"/>
              </a:lnSpc>
              <a:spcBef>
                <a:spcPts val="0"/>
              </a:spcBef>
              <a:spcAft>
                <a:spcPts val="0"/>
              </a:spcAft>
              <a:buNone/>
            </a:pPr>
            <a:r>
              <a:rPr lang="en-US" b="1" dirty="0"/>
              <a:t>*Insert slide from “Appendix III – Oversight Council” with entity-specific data pertaining to your request*</a:t>
            </a:r>
          </a:p>
          <a:p>
            <a:pPr marL="0" indent="0" algn="ctr">
              <a:lnSpc>
                <a:spcPct val="120000"/>
              </a:lnSpc>
              <a:spcBef>
                <a:spcPts val="0"/>
              </a:spcBef>
              <a:spcAft>
                <a:spcPts val="0"/>
              </a:spcAft>
              <a:buNone/>
            </a:pPr>
            <a:endParaRPr lang="en-US" sz="2400" b="1" dirty="0"/>
          </a:p>
          <a:p>
            <a:pPr marL="0" indent="0" algn="ctr">
              <a:lnSpc>
                <a:spcPct val="120000"/>
              </a:lnSpc>
              <a:spcBef>
                <a:spcPts val="0"/>
              </a:spcBef>
              <a:spcAft>
                <a:spcPts val="0"/>
              </a:spcAft>
              <a:buNone/>
            </a:pPr>
            <a:r>
              <a:rPr lang="en-US" sz="2400" dirty="0"/>
              <a:t>Include this slide only if you’re planning to have this FTE lead or be part of your oversight council</a:t>
            </a:r>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spTree>
    <p:extLst>
      <p:ext uri="{BB962C8B-B14F-4D97-AF65-F5344CB8AC3E}">
        <p14:creationId xmlns:p14="http://schemas.microsoft.com/office/powerpoint/2010/main" val="318442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Conclusion</a:t>
            </a:r>
          </a:p>
        </p:txBody>
      </p:sp>
      <p:sp>
        <p:nvSpPr>
          <p:cNvPr id="4" name="Content Placeholder 1"/>
          <p:cNvSpPr>
            <a:spLocks noGrp="1"/>
          </p:cNvSpPr>
          <p:nvPr>
            <p:ph sz="quarter" idx="10"/>
          </p:nvPr>
        </p:nvSpPr>
        <p:spPr/>
        <p:txBody>
          <a:bodyPr>
            <a:noAutofit/>
          </a:bodyPr>
          <a:lstStyle/>
          <a:p>
            <a:pPr marL="285750" indent="-285750">
              <a:buFont typeface="Arial" panose="020B0604020202020204" pitchFamily="34" charset="0"/>
              <a:buChar char="•"/>
            </a:pPr>
            <a:r>
              <a:rPr lang="en-US" dirty="0"/>
              <a:t>Recap FTE request and purpose of role</a:t>
            </a:r>
          </a:p>
          <a:p>
            <a:pPr marL="285750" indent="-285750">
              <a:buFont typeface="Arial" panose="020B0604020202020204" pitchFamily="34" charset="0"/>
              <a:buChar char="•"/>
            </a:pPr>
            <a:r>
              <a:rPr lang="en-US" dirty="0"/>
              <a:t>Summarize benefit of position and risks without the role</a:t>
            </a:r>
          </a:p>
        </p:txBody>
      </p:sp>
    </p:spTree>
    <p:extLst>
      <p:ext uri="{BB962C8B-B14F-4D97-AF65-F5344CB8AC3E}">
        <p14:creationId xmlns:p14="http://schemas.microsoft.com/office/powerpoint/2010/main" val="377758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A43F-42A4-467F-BC65-888590BE40EE}"/>
              </a:ext>
            </a:extLst>
          </p:cNvPr>
          <p:cNvSpPr>
            <a:spLocks noGrp="1"/>
          </p:cNvSpPr>
          <p:nvPr>
            <p:ph type="title"/>
          </p:nvPr>
        </p:nvSpPr>
        <p:spPr/>
        <p:txBody>
          <a:bodyPr/>
          <a:lstStyle/>
          <a:p>
            <a:r>
              <a:rPr lang="en-US" dirty="0"/>
              <a:t>Instructions Slide</a:t>
            </a:r>
          </a:p>
        </p:txBody>
      </p:sp>
      <p:sp>
        <p:nvSpPr>
          <p:cNvPr id="3" name="Content Placeholder 2">
            <a:extLst>
              <a:ext uri="{FF2B5EF4-FFF2-40B4-BE49-F238E27FC236}">
                <a16:creationId xmlns:a16="http://schemas.microsoft.com/office/drawing/2014/main" id="{7952A95A-228C-44E2-9877-70B826035A36}"/>
              </a:ext>
            </a:extLst>
          </p:cNvPr>
          <p:cNvSpPr>
            <a:spLocks noGrp="1"/>
          </p:cNvSpPr>
          <p:nvPr>
            <p:ph sz="quarter" idx="10"/>
          </p:nvPr>
        </p:nvSpPr>
        <p:spPr>
          <a:xfrm>
            <a:off x="466725" y="1453497"/>
            <a:ext cx="11253788" cy="4498975"/>
          </a:xfrm>
        </p:spPr>
        <p:txBody>
          <a:bodyPr>
            <a:normAutofit fontScale="92500"/>
          </a:bodyPr>
          <a:lstStyle/>
          <a:p>
            <a:r>
              <a:rPr lang="en-US" dirty="0"/>
              <a:t>Benchmarks that follow are the result of a survey conducted in Feb 2021</a:t>
            </a:r>
          </a:p>
          <a:p>
            <a:pPr lvl="1"/>
            <a:r>
              <a:rPr lang="en-US" dirty="0"/>
              <a:t>66 total viable responses were analyzed based on survey data, publicly available OPAIS information, and total 340B spend</a:t>
            </a:r>
          </a:p>
          <a:p>
            <a:r>
              <a:rPr lang="en-US" dirty="0"/>
              <a:t>Respondents were asked to respond for all covered entities (CEs) within their health care system (or network of clinics) individually based on 340B ID; child/associated sites sharing a 340B ID were not separated</a:t>
            </a:r>
          </a:p>
          <a:p>
            <a:pPr lvl="1"/>
            <a:r>
              <a:rPr lang="en-US" dirty="0"/>
              <a:t>Data analysis completed at individual CE level to illustrate differences in CE type</a:t>
            </a:r>
          </a:p>
          <a:p>
            <a:pPr lvl="1"/>
            <a:r>
              <a:rPr lang="en-US" dirty="0"/>
              <a:t>Data also analyzed at system/network level to show impact of shared resources</a:t>
            </a:r>
          </a:p>
        </p:txBody>
      </p:sp>
    </p:spTree>
    <p:extLst>
      <p:ext uri="{BB962C8B-B14F-4D97-AF65-F5344CB8AC3E}">
        <p14:creationId xmlns:p14="http://schemas.microsoft.com/office/powerpoint/2010/main" val="234190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340B Resource Trends</a:t>
            </a:r>
          </a:p>
        </p:txBody>
      </p:sp>
      <p:sp>
        <p:nvSpPr>
          <p:cNvPr id="5" name="Content Placeholder 4"/>
          <p:cNvSpPr>
            <a:spLocks noGrp="1"/>
          </p:cNvSpPr>
          <p:nvPr>
            <p:ph sz="quarter" idx="10"/>
          </p:nvPr>
        </p:nvSpPr>
        <p:spPr>
          <a:xfrm>
            <a:off x="466159" y="1469036"/>
            <a:ext cx="11253788" cy="4498975"/>
          </a:xfrm>
        </p:spPr>
        <p:txBody>
          <a:bodyPr>
            <a:normAutofit fontScale="92500" lnSpcReduction="10000"/>
          </a:bodyPr>
          <a:lstStyle/>
          <a:p>
            <a:r>
              <a:rPr lang="en-US" dirty="0"/>
              <a:t>According to a 2019 American Society of Health-System Pharmacists (ASHP) survey of multi-hospital pharmacy executives: </a:t>
            </a:r>
          </a:p>
          <a:p>
            <a:pPr lvl="1"/>
            <a:r>
              <a:rPr lang="en-US" dirty="0"/>
              <a:t>“340B System Manager” was the third most common system-level pharmacy position</a:t>
            </a:r>
          </a:p>
          <a:p>
            <a:pPr lvl="1"/>
            <a:r>
              <a:rPr lang="en-US" dirty="0"/>
              <a:t>“340B System Manager” was the second most common position reporting to the system-level Chief Pharmacy Officer</a:t>
            </a:r>
          </a:p>
          <a:p>
            <a:pPr lvl="1"/>
            <a:r>
              <a:rPr lang="en-US" dirty="0"/>
              <a:t>Respondents reported that the position “340B System Manager” had the following numbers of direct reports: 	</a:t>
            </a:r>
          </a:p>
          <a:p>
            <a:pPr lvl="2"/>
            <a:r>
              <a:rPr lang="en-US" dirty="0"/>
              <a:t>0–3: 34 respondents (64%)</a:t>
            </a:r>
          </a:p>
          <a:p>
            <a:pPr lvl="2"/>
            <a:r>
              <a:rPr lang="en-US" dirty="0"/>
              <a:t>4–9: 13 respondents (25%)</a:t>
            </a:r>
          </a:p>
          <a:p>
            <a:pPr lvl="2"/>
            <a:r>
              <a:rPr lang="en-US" dirty="0"/>
              <a:t>10–15: 6 respondents (11%)</a:t>
            </a:r>
          </a:p>
        </p:txBody>
      </p:sp>
    </p:spTree>
    <p:extLst>
      <p:ext uri="{BB962C8B-B14F-4D97-AF65-F5344CB8AC3E}">
        <p14:creationId xmlns:p14="http://schemas.microsoft.com/office/powerpoint/2010/main" val="289249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GPO Prohibition Hospital Benchmarks </a:t>
            </a:r>
            <a:r>
              <a:rPr lang="en-US" sz="3200" dirty="0"/>
              <a:t>(DSH/PED/CAN)</a:t>
            </a:r>
          </a:p>
        </p:txBody>
      </p:sp>
      <p:graphicFrame>
        <p:nvGraphicFramePr>
          <p:cNvPr id="4" name="Content Placeholder 3"/>
          <p:cNvGraphicFramePr>
            <a:graphicFrameLocks/>
          </p:cNvGraphicFramePr>
          <p:nvPr>
            <p:extLst>
              <p:ext uri="{D42A27DB-BD31-4B8C-83A1-F6EECF244321}">
                <p14:modId xmlns:p14="http://schemas.microsoft.com/office/powerpoint/2010/main" val="4240609531"/>
              </p:ext>
            </p:extLst>
          </p:nvPr>
        </p:nvGraphicFramePr>
        <p:xfrm>
          <a:off x="415637" y="2161306"/>
          <a:ext cx="11360726" cy="3789484"/>
        </p:xfrm>
        <a:graphic>
          <a:graphicData uri="http://schemas.openxmlformats.org/drawingml/2006/table">
            <a:tbl>
              <a:tblPr firstRow="1" bandRow="1">
                <a:tableStyleId>{7DF18680-E054-41AD-8BC1-D1AEF772440D}</a:tableStyleId>
              </a:tblPr>
              <a:tblGrid>
                <a:gridCol w="1893454">
                  <a:extLst>
                    <a:ext uri="{9D8B030D-6E8A-4147-A177-3AD203B41FA5}">
                      <a16:colId xmlns:a16="http://schemas.microsoft.com/office/drawing/2014/main" val="20000"/>
                    </a:ext>
                  </a:extLst>
                </a:gridCol>
                <a:gridCol w="1593143">
                  <a:extLst>
                    <a:ext uri="{9D8B030D-6E8A-4147-A177-3AD203B41FA5}">
                      <a16:colId xmlns:a16="http://schemas.microsoft.com/office/drawing/2014/main" val="20001"/>
                    </a:ext>
                  </a:extLst>
                </a:gridCol>
                <a:gridCol w="1956483">
                  <a:extLst>
                    <a:ext uri="{9D8B030D-6E8A-4147-A177-3AD203B41FA5}">
                      <a16:colId xmlns:a16="http://schemas.microsoft.com/office/drawing/2014/main" val="20003"/>
                    </a:ext>
                  </a:extLst>
                </a:gridCol>
                <a:gridCol w="1934465">
                  <a:extLst>
                    <a:ext uri="{9D8B030D-6E8A-4147-A177-3AD203B41FA5}">
                      <a16:colId xmlns:a16="http://schemas.microsoft.com/office/drawing/2014/main" val="4094880400"/>
                    </a:ext>
                  </a:extLst>
                </a:gridCol>
                <a:gridCol w="1600200">
                  <a:extLst>
                    <a:ext uri="{9D8B030D-6E8A-4147-A177-3AD203B41FA5}">
                      <a16:colId xmlns:a16="http://schemas.microsoft.com/office/drawing/2014/main" val="20004"/>
                    </a:ext>
                  </a:extLst>
                </a:gridCol>
                <a:gridCol w="2382981">
                  <a:extLst>
                    <a:ext uri="{9D8B030D-6E8A-4147-A177-3AD203B41FA5}">
                      <a16:colId xmlns:a16="http://schemas.microsoft.com/office/drawing/2014/main" val="20005"/>
                    </a:ext>
                  </a:extLst>
                </a:gridCol>
              </a:tblGrid>
              <a:tr h="1039094">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533524">
                <a:tc>
                  <a:txBody>
                    <a:bodyPr/>
                    <a:lstStyle/>
                    <a:p>
                      <a:r>
                        <a:rPr lang="en-US" sz="2000" dirty="0"/>
                        <a:t>&lt;$10M </a:t>
                      </a:r>
                      <a:r>
                        <a:rPr lang="en-US" sz="1400" dirty="0"/>
                        <a:t>(n=24)</a:t>
                      </a:r>
                      <a:endParaRPr lang="en-US" sz="1800" i="1" dirty="0"/>
                    </a:p>
                  </a:txBody>
                  <a:tcPr marL="121920" marR="121920" marT="60960" marB="60960"/>
                </a:tc>
                <a:tc>
                  <a:txBody>
                    <a:bodyPr/>
                    <a:lstStyle/>
                    <a:p>
                      <a:pPr algn="ctr"/>
                      <a:r>
                        <a:rPr lang="en-US" sz="2000" dirty="0"/>
                        <a:t>0.72</a:t>
                      </a:r>
                    </a:p>
                  </a:txBody>
                  <a:tcPr marL="121920" marR="121920" marT="60960" marB="60960"/>
                </a:tc>
                <a:tc>
                  <a:txBody>
                    <a:bodyPr/>
                    <a:lstStyle/>
                    <a:p>
                      <a:pPr algn="ctr"/>
                      <a:r>
                        <a:rPr lang="en-US" sz="2000" dirty="0"/>
                        <a:t>83.33%</a:t>
                      </a:r>
                    </a:p>
                  </a:txBody>
                  <a:tcPr marL="121920" marR="121920" marT="60960" marB="60960"/>
                </a:tc>
                <a:tc>
                  <a:txBody>
                    <a:bodyPr/>
                    <a:lstStyle/>
                    <a:p>
                      <a:pPr algn="ctr"/>
                      <a:r>
                        <a:rPr lang="en-US" sz="2000" dirty="0"/>
                        <a:t>95.83%</a:t>
                      </a:r>
                    </a:p>
                  </a:txBody>
                  <a:tcPr marL="121920" marR="121920" marT="60960" marB="60960"/>
                </a:tc>
                <a:tc>
                  <a:txBody>
                    <a:bodyPr/>
                    <a:lstStyle/>
                    <a:p>
                      <a:pPr algn="ctr"/>
                      <a:r>
                        <a:rPr lang="en-US" sz="2000" dirty="0"/>
                        <a:t>80.95%</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1"/>
                  </a:ext>
                </a:extLst>
              </a:tr>
              <a:tr h="690658">
                <a:tc>
                  <a:txBody>
                    <a:bodyPr/>
                    <a:lstStyle/>
                    <a:p>
                      <a:r>
                        <a:rPr lang="en-US" sz="2000" dirty="0"/>
                        <a:t>$10M–$35M </a:t>
                      </a:r>
                      <a:r>
                        <a:rPr lang="en-US" sz="1400" dirty="0"/>
                        <a:t>(n=23)</a:t>
                      </a:r>
                      <a:endParaRPr lang="en-US" sz="1050" i="1" dirty="0"/>
                    </a:p>
                  </a:txBody>
                  <a:tcPr marL="121920" marR="121920" marT="60960" marB="60960"/>
                </a:tc>
                <a:tc>
                  <a:txBody>
                    <a:bodyPr/>
                    <a:lstStyle/>
                    <a:p>
                      <a:pPr algn="ctr"/>
                      <a:r>
                        <a:rPr lang="en-US" sz="2000" dirty="0"/>
                        <a:t>1.42</a:t>
                      </a:r>
                    </a:p>
                  </a:txBody>
                  <a:tcPr marL="121920" marR="121920" marT="60960" marB="60960"/>
                </a:tc>
                <a:tc>
                  <a:txBody>
                    <a:bodyPr/>
                    <a:lstStyle/>
                    <a:p>
                      <a:pPr algn="ctr"/>
                      <a:r>
                        <a:rPr lang="en-US" sz="2000" dirty="0"/>
                        <a:t>95.45%</a:t>
                      </a:r>
                    </a:p>
                  </a:txBody>
                  <a:tcPr marL="121920" marR="121920" marT="60960" marB="60960"/>
                </a:tc>
                <a:tc>
                  <a:txBody>
                    <a:bodyPr/>
                    <a:lstStyle/>
                    <a:p>
                      <a:pPr algn="ctr"/>
                      <a:r>
                        <a:rPr lang="en-US" sz="2000" dirty="0"/>
                        <a:t>90.91%</a:t>
                      </a:r>
                    </a:p>
                  </a:txBody>
                  <a:tcPr marL="121920" marR="121920" marT="60960" marB="60960"/>
                </a:tc>
                <a:tc>
                  <a:txBody>
                    <a:bodyPr/>
                    <a:lstStyle/>
                    <a:p>
                      <a:pPr algn="ctr"/>
                      <a:r>
                        <a:rPr lang="en-US" sz="2000" dirty="0"/>
                        <a:t>83.33%</a:t>
                      </a:r>
                    </a:p>
                  </a:txBody>
                  <a:tcPr marL="121920" marR="121920" marT="60960" marB="60960"/>
                </a:tc>
                <a:tc>
                  <a:txBody>
                    <a:bodyPr/>
                    <a:lstStyle/>
                    <a:p>
                      <a:pPr algn="ctr"/>
                      <a:r>
                        <a:rPr lang="en-US" sz="2000" dirty="0"/>
                        <a:t>95.45%</a:t>
                      </a:r>
                    </a:p>
                  </a:txBody>
                  <a:tcPr marL="121920" marR="121920" marT="60960" marB="60960"/>
                </a:tc>
                <a:extLst>
                  <a:ext uri="{0D108BD9-81ED-4DB2-BD59-A6C34878D82A}">
                    <a16:rowId xmlns:a16="http://schemas.microsoft.com/office/drawing/2014/main" val="10002"/>
                  </a:ext>
                </a:extLst>
              </a:tr>
              <a:tr h="690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$35M–$75M </a:t>
                      </a:r>
                      <a:r>
                        <a:rPr lang="en-US" sz="1400" dirty="0"/>
                        <a:t>(n=11)</a:t>
                      </a:r>
                      <a:endParaRPr lang="en-US" sz="1050" i="1" dirty="0"/>
                    </a:p>
                  </a:txBody>
                  <a:tcPr marL="121920" marR="121920" marT="60960" marB="60960"/>
                </a:tc>
                <a:tc>
                  <a:txBody>
                    <a:bodyPr/>
                    <a:lstStyle/>
                    <a:p>
                      <a:pPr algn="ctr"/>
                      <a:r>
                        <a:rPr lang="en-US" sz="2000" dirty="0"/>
                        <a:t>1.85</a:t>
                      </a:r>
                    </a:p>
                  </a:txBody>
                  <a:tcPr marL="121920" marR="121920" marT="60960" marB="60960"/>
                </a:tc>
                <a:tc>
                  <a:txBody>
                    <a:bodyPr/>
                    <a:lstStyle/>
                    <a:p>
                      <a:pPr algn="ctr"/>
                      <a:r>
                        <a:rPr lang="en-US" sz="2000" dirty="0"/>
                        <a:t>90.91%</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63.64%</a:t>
                      </a:r>
                    </a:p>
                  </a:txBody>
                  <a:tcPr marL="121920" marR="121920" marT="60960" marB="60960"/>
                </a:tc>
                <a:tc>
                  <a:txBody>
                    <a:bodyPr/>
                    <a:lstStyle/>
                    <a:p>
                      <a:pPr algn="ctr"/>
                      <a:r>
                        <a:rPr lang="en-US" sz="2000" dirty="0"/>
                        <a:t>81.82%</a:t>
                      </a:r>
                    </a:p>
                  </a:txBody>
                  <a:tcPr marL="121920" marR="121920" marT="60960" marB="60960"/>
                </a:tc>
                <a:extLst>
                  <a:ext uri="{0D108BD9-81ED-4DB2-BD59-A6C34878D82A}">
                    <a16:rowId xmlns:a16="http://schemas.microsoft.com/office/drawing/2014/main" val="10003"/>
                  </a:ext>
                </a:extLst>
              </a:tr>
              <a:tr h="533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&gt;$75M </a:t>
                      </a:r>
                      <a:r>
                        <a:rPr lang="en-US" sz="1400" dirty="0"/>
                        <a:t>(n=10)</a:t>
                      </a:r>
                      <a:endParaRPr lang="en-US" sz="1050" i="1" dirty="0"/>
                    </a:p>
                  </a:txBody>
                  <a:tcPr marL="121920" marR="121920" marT="60960" marB="60960"/>
                </a:tc>
                <a:tc>
                  <a:txBody>
                    <a:bodyPr/>
                    <a:lstStyle/>
                    <a:p>
                      <a:pPr algn="ctr"/>
                      <a:r>
                        <a:rPr lang="en-US" sz="2000" dirty="0"/>
                        <a:t>4.43</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90%</a:t>
                      </a:r>
                    </a:p>
                  </a:txBody>
                  <a:tcPr marL="121920" marR="121920"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78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004615807"/>
              </p:ext>
            </p:extLst>
          </p:nvPr>
        </p:nvGraphicFramePr>
        <p:xfrm>
          <a:off x="436418" y="1528951"/>
          <a:ext cx="11409219" cy="4601342"/>
        </p:xfrm>
        <a:graphic>
          <a:graphicData uri="http://schemas.openxmlformats.org/drawingml/2006/table">
            <a:tbl>
              <a:tblPr firstRow="1" bandRow="1">
                <a:tableStyleId>{7DF18680-E054-41AD-8BC1-D1AEF772440D}</a:tableStyleId>
              </a:tblPr>
              <a:tblGrid>
                <a:gridCol w="1901429">
                  <a:extLst>
                    <a:ext uri="{9D8B030D-6E8A-4147-A177-3AD203B41FA5}">
                      <a16:colId xmlns:a16="http://schemas.microsoft.com/office/drawing/2014/main" val="20000"/>
                    </a:ext>
                  </a:extLst>
                </a:gridCol>
                <a:gridCol w="1753386">
                  <a:extLst>
                    <a:ext uri="{9D8B030D-6E8A-4147-A177-3AD203B41FA5}">
                      <a16:colId xmlns:a16="http://schemas.microsoft.com/office/drawing/2014/main" val="20001"/>
                    </a:ext>
                  </a:extLst>
                </a:gridCol>
                <a:gridCol w="1960775">
                  <a:extLst>
                    <a:ext uri="{9D8B030D-6E8A-4147-A177-3AD203B41FA5}">
                      <a16:colId xmlns:a16="http://schemas.microsoft.com/office/drawing/2014/main" val="20002"/>
                    </a:ext>
                  </a:extLst>
                </a:gridCol>
                <a:gridCol w="2055044">
                  <a:extLst>
                    <a:ext uri="{9D8B030D-6E8A-4147-A177-3AD203B41FA5}">
                      <a16:colId xmlns:a16="http://schemas.microsoft.com/office/drawing/2014/main" val="20003"/>
                    </a:ext>
                  </a:extLst>
                </a:gridCol>
                <a:gridCol w="1809946">
                  <a:extLst>
                    <a:ext uri="{9D8B030D-6E8A-4147-A177-3AD203B41FA5}">
                      <a16:colId xmlns:a16="http://schemas.microsoft.com/office/drawing/2014/main" val="20004"/>
                    </a:ext>
                  </a:extLst>
                </a:gridCol>
                <a:gridCol w="1928639">
                  <a:extLst>
                    <a:ext uri="{9D8B030D-6E8A-4147-A177-3AD203B41FA5}">
                      <a16:colId xmlns:a16="http://schemas.microsoft.com/office/drawing/2014/main" val="20005"/>
                    </a:ext>
                  </a:extLst>
                </a:gridCol>
              </a:tblGrid>
              <a:tr h="861323">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638942">
                <a:tc>
                  <a:txBody>
                    <a:bodyPr/>
                    <a:lstStyle/>
                    <a:p>
                      <a:r>
                        <a:rPr lang="en-US" sz="2000" dirty="0"/>
                        <a:t>&lt;$100K </a:t>
                      </a:r>
                      <a:r>
                        <a:rPr lang="en-US" sz="1400" dirty="0"/>
                        <a:t>(n=18)</a:t>
                      </a:r>
                      <a:endParaRPr lang="en-US" sz="1050" i="1" dirty="0"/>
                    </a:p>
                  </a:txBody>
                  <a:tcPr marL="121920" marR="121920" marT="60960" marB="60960"/>
                </a:tc>
                <a:tc>
                  <a:txBody>
                    <a:bodyPr/>
                    <a:lstStyle/>
                    <a:p>
                      <a:pPr algn="ctr"/>
                      <a:r>
                        <a:rPr lang="en-US" sz="2000" dirty="0"/>
                        <a:t>0.42</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77.78%</a:t>
                      </a:r>
                    </a:p>
                  </a:txBody>
                  <a:tcPr marL="121920" marR="121920" marT="60960" marB="60960"/>
                </a:tc>
                <a:tc>
                  <a:txBody>
                    <a:bodyPr/>
                    <a:lstStyle/>
                    <a:p>
                      <a:pPr algn="ctr"/>
                      <a:r>
                        <a:rPr lang="en-US" sz="2000" dirty="0"/>
                        <a:t>88.89%</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1"/>
                  </a:ext>
                </a:extLst>
              </a:tr>
              <a:tr h="730219">
                <a:tc>
                  <a:txBody>
                    <a:bodyPr/>
                    <a:lstStyle/>
                    <a:p>
                      <a:r>
                        <a:rPr lang="en-US" sz="2000" dirty="0"/>
                        <a:t>$100K–$325K </a:t>
                      </a:r>
                      <a:r>
                        <a:rPr lang="en-US" sz="1400" dirty="0"/>
                        <a:t>(n=20)</a:t>
                      </a:r>
                      <a:r>
                        <a:rPr lang="en-US" sz="2000" dirty="0"/>
                        <a:t> </a:t>
                      </a:r>
                      <a:endParaRPr lang="en-US" sz="1400" i="1" dirty="0"/>
                    </a:p>
                  </a:txBody>
                  <a:tcPr marL="121920" marR="121920" marT="60960" marB="60960"/>
                </a:tc>
                <a:tc>
                  <a:txBody>
                    <a:bodyPr/>
                    <a:lstStyle/>
                    <a:p>
                      <a:pPr algn="ctr"/>
                      <a:r>
                        <a:rPr lang="en-US" sz="2000" dirty="0"/>
                        <a:t>0.52</a:t>
                      </a:r>
                    </a:p>
                  </a:txBody>
                  <a:tcPr marL="121920" marR="121920" marT="60960" marB="60960"/>
                </a:tc>
                <a:tc>
                  <a:txBody>
                    <a:bodyPr/>
                    <a:lstStyle/>
                    <a:p>
                      <a:pPr algn="ctr"/>
                      <a:r>
                        <a:rPr lang="en-US" sz="2000" dirty="0"/>
                        <a:t>95%</a:t>
                      </a:r>
                    </a:p>
                  </a:txBody>
                  <a:tcPr marL="121920" marR="121920" marT="60960" marB="60960"/>
                </a:tc>
                <a:tc>
                  <a:txBody>
                    <a:bodyPr/>
                    <a:lstStyle/>
                    <a:p>
                      <a:pPr algn="ctr"/>
                      <a:r>
                        <a:rPr lang="en-US" sz="2000" dirty="0"/>
                        <a:t>90%</a:t>
                      </a:r>
                    </a:p>
                  </a:txBody>
                  <a:tcPr marL="121920" marR="121920" marT="60960" marB="60960"/>
                </a:tc>
                <a:tc>
                  <a:txBody>
                    <a:bodyPr/>
                    <a:lstStyle/>
                    <a:p>
                      <a:pPr algn="ctr"/>
                      <a:r>
                        <a:rPr lang="en-US" sz="2000" dirty="0"/>
                        <a:t>95%</a:t>
                      </a:r>
                    </a:p>
                  </a:txBody>
                  <a:tcPr marL="121920" marR="121920" marT="60960" marB="60960"/>
                </a:tc>
                <a:tc>
                  <a:txBody>
                    <a:bodyPr/>
                    <a:lstStyle/>
                    <a:p>
                      <a:pPr algn="ctr"/>
                      <a:r>
                        <a:rPr lang="en-US" sz="2000" dirty="0"/>
                        <a:t>95%</a:t>
                      </a:r>
                    </a:p>
                  </a:txBody>
                  <a:tcPr marL="121920" marR="121920" marT="60960" marB="60960"/>
                </a:tc>
                <a:extLst>
                  <a:ext uri="{0D108BD9-81ED-4DB2-BD59-A6C34878D82A}">
                    <a16:rowId xmlns:a16="http://schemas.microsoft.com/office/drawing/2014/main" val="10002"/>
                  </a:ext>
                </a:extLst>
              </a:tr>
              <a:tr h="730219">
                <a:tc>
                  <a:txBody>
                    <a:bodyPr/>
                    <a:lstStyle/>
                    <a:p>
                      <a:r>
                        <a:rPr kumimoji="0" lang="en-US" sz="2000" b="0" i="0" u="none" strike="noStrike" kern="1200" cap="none" spc="0" normalizeH="0" baseline="0" noProof="0" dirty="0">
                          <a:ln>
                            <a:noFill/>
                          </a:ln>
                          <a:solidFill>
                            <a:prstClr val="black"/>
                          </a:solidFill>
                          <a:effectLst/>
                          <a:uLnTx/>
                          <a:uFillTx/>
                          <a:latin typeface="+mn-lt"/>
                          <a:ea typeface="+mn-ea"/>
                          <a:cs typeface="+mn-cs"/>
                        </a:rPr>
                        <a:t>$325K</a:t>
                      </a:r>
                      <a:r>
                        <a:rPr lang="en-US" sz="2000" dirty="0"/>
                        <a:t>–</a:t>
                      </a:r>
                      <a:r>
                        <a:rPr kumimoji="0" lang="en-US" sz="2000" b="0" i="0" u="none" strike="noStrike" kern="1200" cap="none" spc="0" normalizeH="0" baseline="0" noProof="0" dirty="0">
                          <a:ln>
                            <a:noFill/>
                          </a:ln>
                          <a:solidFill>
                            <a:prstClr val="black"/>
                          </a:solidFill>
                          <a:effectLst/>
                          <a:uLnTx/>
                          <a:uFillTx/>
                          <a:latin typeface="+mn-lt"/>
                          <a:ea typeface="+mn-ea"/>
                          <a:cs typeface="+mn-cs"/>
                        </a:rPr>
                        <a:t>$1M </a:t>
                      </a:r>
                      <a:r>
                        <a:rPr lang="en-US" sz="1400" dirty="0"/>
                        <a:t>(n=18)</a:t>
                      </a:r>
                      <a:r>
                        <a:rPr lang="en-US" sz="2000" dirty="0"/>
                        <a:t> </a:t>
                      </a:r>
                      <a:endParaRPr lang="en-US" sz="1400" i="1" dirty="0"/>
                    </a:p>
                  </a:txBody>
                  <a:tcPr marL="121920" marR="121920" marT="60960" marB="60960"/>
                </a:tc>
                <a:tc>
                  <a:txBody>
                    <a:bodyPr/>
                    <a:lstStyle/>
                    <a:p>
                      <a:pPr algn="ctr"/>
                      <a:r>
                        <a:rPr lang="en-US" sz="2000" dirty="0"/>
                        <a:t>0.59</a:t>
                      </a:r>
                    </a:p>
                  </a:txBody>
                  <a:tcPr marL="121920" marR="121920" marT="60960" marB="60960"/>
                </a:tc>
                <a:tc>
                  <a:txBody>
                    <a:bodyPr/>
                    <a:lstStyle/>
                    <a:p>
                      <a:pPr algn="ctr"/>
                      <a:r>
                        <a:rPr lang="en-US" sz="2000" dirty="0"/>
                        <a:t>77.78</a:t>
                      </a:r>
                    </a:p>
                  </a:txBody>
                  <a:tcPr marL="121920" marR="121920" marT="60960" marB="60960"/>
                </a:tc>
                <a:tc>
                  <a:txBody>
                    <a:bodyPr/>
                    <a:lstStyle/>
                    <a:p>
                      <a:pPr algn="ctr"/>
                      <a:r>
                        <a:rPr lang="en-US" sz="2000" dirty="0"/>
                        <a:t>88.33%</a:t>
                      </a:r>
                    </a:p>
                  </a:txBody>
                  <a:tcPr marL="121920" marR="121920" marT="60960" marB="60960"/>
                </a:tc>
                <a:tc>
                  <a:txBody>
                    <a:bodyPr/>
                    <a:lstStyle/>
                    <a:p>
                      <a:pPr algn="ctr"/>
                      <a:r>
                        <a:rPr lang="en-US" sz="2000" dirty="0"/>
                        <a:t>94.44%</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839639109"/>
                  </a:ext>
                </a:extLst>
              </a:tr>
              <a:tr h="730219">
                <a:tc>
                  <a:txBody>
                    <a:bodyPr/>
                    <a:lstStyle/>
                    <a:p>
                      <a:r>
                        <a:rPr lang="en-US" sz="2000" dirty="0"/>
                        <a:t>$1M–$15M </a:t>
                      </a:r>
                      <a:r>
                        <a:rPr lang="en-US" sz="1400" dirty="0"/>
                        <a:t>(n=22)</a:t>
                      </a:r>
                      <a:r>
                        <a:rPr lang="en-US" sz="2000" dirty="0"/>
                        <a:t> </a:t>
                      </a:r>
                      <a:endParaRPr lang="en-US" sz="1400" i="1" dirty="0"/>
                    </a:p>
                  </a:txBody>
                  <a:tcPr marL="121920" marR="121920" marT="60960" marB="60960"/>
                </a:tc>
                <a:tc>
                  <a:txBody>
                    <a:bodyPr/>
                    <a:lstStyle/>
                    <a:p>
                      <a:pPr algn="ctr"/>
                      <a:r>
                        <a:rPr lang="en-US" sz="2000" dirty="0"/>
                        <a:t>0.86</a:t>
                      </a:r>
                    </a:p>
                  </a:txBody>
                  <a:tcPr marL="121920" marR="121920" marT="60960" marB="60960"/>
                </a:tc>
                <a:tc>
                  <a:txBody>
                    <a:bodyPr/>
                    <a:lstStyle/>
                    <a:p>
                      <a:pPr algn="ctr"/>
                      <a:r>
                        <a:rPr lang="en-US" sz="2000" dirty="0"/>
                        <a:t>85.71%</a:t>
                      </a:r>
                    </a:p>
                  </a:txBody>
                  <a:tcPr marL="121920" marR="121920" marT="60960" marB="60960"/>
                </a:tc>
                <a:tc>
                  <a:txBody>
                    <a:bodyPr/>
                    <a:lstStyle/>
                    <a:p>
                      <a:pPr algn="ctr"/>
                      <a:r>
                        <a:rPr lang="en-US" sz="2000" dirty="0"/>
                        <a:t>85.71%</a:t>
                      </a:r>
                    </a:p>
                  </a:txBody>
                  <a:tcPr marL="121920" marR="121920" marT="60960" marB="60960"/>
                </a:tc>
                <a:tc>
                  <a:txBody>
                    <a:bodyPr/>
                    <a:lstStyle/>
                    <a:p>
                      <a:pPr algn="ctr"/>
                      <a:r>
                        <a:rPr lang="en-US" sz="2000" dirty="0"/>
                        <a:t>95%</a:t>
                      </a:r>
                    </a:p>
                  </a:txBody>
                  <a:tcPr marL="121920" marR="121920" marT="60960" marB="60960"/>
                </a:tc>
                <a:tc>
                  <a:txBody>
                    <a:bodyPr/>
                    <a:lstStyle/>
                    <a:p>
                      <a:pPr algn="ctr"/>
                      <a:r>
                        <a:rPr lang="en-US" sz="2000" dirty="0"/>
                        <a:t>95%</a:t>
                      </a:r>
                    </a:p>
                  </a:txBody>
                  <a:tcPr marL="121920" marR="121920" marT="60960" marB="60960"/>
                </a:tc>
                <a:extLst>
                  <a:ext uri="{0D108BD9-81ED-4DB2-BD59-A6C34878D82A}">
                    <a16:rowId xmlns:a16="http://schemas.microsoft.com/office/drawing/2014/main" val="10003"/>
                  </a:ext>
                </a:extLst>
              </a:tr>
              <a:tr h="425961">
                <a:tc>
                  <a:txBody>
                    <a:bodyPr/>
                    <a:lstStyle/>
                    <a:p>
                      <a:r>
                        <a:rPr lang="en-US" sz="2000" dirty="0"/>
                        <a:t>&gt;$15M </a:t>
                      </a:r>
                      <a:r>
                        <a:rPr lang="en-US" sz="1400" dirty="0"/>
                        <a:t>(n=3)</a:t>
                      </a:r>
                      <a:endParaRPr lang="en-US" sz="1400" i="1" dirty="0"/>
                    </a:p>
                  </a:txBody>
                  <a:tcPr marL="121920" marR="121920" marT="60960" marB="60960"/>
                </a:tc>
                <a:tc>
                  <a:txBody>
                    <a:bodyPr/>
                    <a:lstStyle/>
                    <a:p>
                      <a:pPr algn="ctr"/>
                      <a:r>
                        <a:rPr lang="en-US" sz="2000" dirty="0"/>
                        <a:t>1.6</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4"/>
                  </a:ext>
                </a:extLst>
              </a:tr>
            </a:tbl>
          </a:graphicData>
        </a:graphic>
      </p:graphicFrame>
      <p:sp>
        <p:nvSpPr>
          <p:cNvPr id="6" name="Title 2"/>
          <p:cNvSpPr txBox="1">
            <a:spLocks/>
          </p:cNvSpPr>
          <p:nvPr/>
        </p:nvSpPr>
        <p:spPr>
          <a:xfrm>
            <a:off x="609600" y="317994"/>
            <a:ext cx="9382663" cy="115788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Rural Hospital Benchmarks </a:t>
            </a:r>
            <a:br>
              <a:rPr lang="en-US" dirty="0"/>
            </a:br>
            <a:r>
              <a:rPr lang="en-US" sz="3200" dirty="0"/>
              <a:t>(CAH, SCH, RRC)</a:t>
            </a:r>
          </a:p>
        </p:txBody>
      </p:sp>
    </p:spTree>
    <p:extLst>
      <p:ext uri="{BB962C8B-B14F-4D97-AF65-F5344CB8AC3E}">
        <p14:creationId xmlns:p14="http://schemas.microsoft.com/office/powerpoint/2010/main" val="109265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 Health Center Benchmarks</a:t>
            </a:r>
          </a:p>
        </p:txBody>
      </p:sp>
      <p:graphicFrame>
        <p:nvGraphicFramePr>
          <p:cNvPr id="5" name="Content Placeholder 3"/>
          <p:cNvGraphicFramePr>
            <a:graphicFrameLocks/>
          </p:cNvGraphicFramePr>
          <p:nvPr>
            <p:extLst>
              <p:ext uri="{D42A27DB-BD31-4B8C-83A1-F6EECF244321}">
                <p14:modId xmlns:p14="http://schemas.microsoft.com/office/powerpoint/2010/main" val="4039275004"/>
              </p:ext>
            </p:extLst>
          </p:nvPr>
        </p:nvGraphicFramePr>
        <p:xfrm>
          <a:off x="415636" y="1662546"/>
          <a:ext cx="11360728" cy="3865845"/>
        </p:xfrm>
        <a:graphic>
          <a:graphicData uri="http://schemas.openxmlformats.org/drawingml/2006/table">
            <a:tbl>
              <a:tblPr firstRow="1" bandRow="1">
                <a:tableStyleId>{7DF18680-E054-41AD-8BC1-D1AEF772440D}</a:tableStyleId>
              </a:tblPr>
              <a:tblGrid>
                <a:gridCol w="1856224">
                  <a:extLst>
                    <a:ext uri="{9D8B030D-6E8A-4147-A177-3AD203B41FA5}">
                      <a16:colId xmlns:a16="http://schemas.microsoft.com/office/drawing/2014/main" val="20000"/>
                    </a:ext>
                  </a:extLst>
                </a:gridCol>
                <a:gridCol w="1583703">
                  <a:extLst>
                    <a:ext uri="{9D8B030D-6E8A-4147-A177-3AD203B41FA5}">
                      <a16:colId xmlns:a16="http://schemas.microsoft.com/office/drawing/2014/main" val="20001"/>
                    </a:ext>
                  </a:extLst>
                </a:gridCol>
                <a:gridCol w="2017336">
                  <a:extLst>
                    <a:ext uri="{9D8B030D-6E8A-4147-A177-3AD203B41FA5}">
                      <a16:colId xmlns:a16="http://schemas.microsoft.com/office/drawing/2014/main" val="20002"/>
                    </a:ext>
                  </a:extLst>
                </a:gridCol>
                <a:gridCol w="2092750">
                  <a:extLst>
                    <a:ext uri="{9D8B030D-6E8A-4147-A177-3AD203B41FA5}">
                      <a16:colId xmlns:a16="http://schemas.microsoft.com/office/drawing/2014/main" val="20003"/>
                    </a:ext>
                  </a:extLst>
                </a:gridCol>
                <a:gridCol w="1630838">
                  <a:extLst>
                    <a:ext uri="{9D8B030D-6E8A-4147-A177-3AD203B41FA5}">
                      <a16:colId xmlns:a16="http://schemas.microsoft.com/office/drawing/2014/main" val="20004"/>
                    </a:ext>
                  </a:extLst>
                </a:gridCol>
                <a:gridCol w="2179877">
                  <a:extLst>
                    <a:ext uri="{9D8B030D-6E8A-4147-A177-3AD203B41FA5}">
                      <a16:colId xmlns:a16="http://schemas.microsoft.com/office/drawing/2014/main" val="20005"/>
                    </a:ext>
                  </a:extLst>
                </a:gridCol>
              </a:tblGrid>
              <a:tr h="872836">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544299">
                <a:tc>
                  <a:txBody>
                    <a:bodyPr/>
                    <a:lstStyle/>
                    <a:p>
                      <a:r>
                        <a:rPr lang="en-US" sz="2000" dirty="0"/>
                        <a:t>&lt;$100K </a:t>
                      </a:r>
                      <a:r>
                        <a:rPr lang="en-US" sz="1400" dirty="0"/>
                        <a:t>(n=2)</a:t>
                      </a:r>
                      <a:endParaRPr lang="en-US" sz="1400" i="1" dirty="0"/>
                    </a:p>
                  </a:txBody>
                  <a:tcPr marL="121920" marR="121920" marT="60960" marB="60960"/>
                </a:tc>
                <a:tc>
                  <a:txBody>
                    <a:bodyPr/>
                    <a:lstStyle/>
                    <a:p>
                      <a:pPr algn="ctr"/>
                      <a:r>
                        <a:rPr lang="en-US" sz="2000" dirty="0"/>
                        <a:t>0.4</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1"/>
                  </a:ext>
                </a:extLst>
              </a:tr>
              <a:tr h="723730">
                <a:tc>
                  <a:txBody>
                    <a:bodyPr/>
                    <a:lstStyle/>
                    <a:p>
                      <a:r>
                        <a:rPr lang="en-US" sz="2000" dirty="0"/>
                        <a:t>$100K–$500K </a:t>
                      </a:r>
                      <a:r>
                        <a:rPr lang="en-US" sz="1400" dirty="0"/>
                        <a:t>(n=3)</a:t>
                      </a:r>
                      <a:r>
                        <a:rPr lang="en-US" sz="2000" dirty="0"/>
                        <a:t> </a:t>
                      </a:r>
                      <a:endParaRPr lang="en-US" sz="1400" i="1" dirty="0"/>
                    </a:p>
                  </a:txBody>
                  <a:tcPr marL="121920" marR="121920" marT="60960" marB="60960"/>
                </a:tc>
                <a:tc>
                  <a:txBody>
                    <a:bodyPr/>
                    <a:lstStyle/>
                    <a:p>
                      <a:pPr algn="ctr"/>
                      <a:r>
                        <a:rPr lang="en-US" sz="2000" dirty="0"/>
                        <a:t>2.4</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66.67%</a:t>
                      </a:r>
                    </a:p>
                  </a:txBody>
                  <a:tcPr marL="121920" marR="121920" marT="60960" marB="60960"/>
                </a:tc>
                <a:extLst>
                  <a:ext uri="{0D108BD9-81ED-4DB2-BD59-A6C34878D82A}">
                    <a16:rowId xmlns:a16="http://schemas.microsoft.com/office/drawing/2014/main" val="10002"/>
                  </a:ext>
                </a:extLst>
              </a:tr>
              <a:tr h="704607">
                <a:tc>
                  <a:txBody>
                    <a:bodyPr/>
                    <a:lstStyle/>
                    <a:p>
                      <a:r>
                        <a:rPr lang="en-US" sz="2000" dirty="0"/>
                        <a:t>$500K–$1M </a:t>
                      </a:r>
                      <a:r>
                        <a:rPr lang="en-US" sz="1400" dirty="0"/>
                        <a:t>(n=4)</a:t>
                      </a:r>
                      <a:endParaRPr lang="en-US" sz="1400" i="1" dirty="0"/>
                    </a:p>
                  </a:txBody>
                  <a:tcPr marL="121920" marR="121920" marT="60960" marB="60960"/>
                </a:tc>
                <a:tc>
                  <a:txBody>
                    <a:bodyPr/>
                    <a:lstStyle/>
                    <a:p>
                      <a:pPr algn="ctr"/>
                      <a:r>
                        <a:rPr lang="en-US" sz="2000" dirty="0"/>
                        <a:t>2.3</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75%</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3"/>
                  </a:ext>
                </a:extLst>
              </a:tr>
              <a:tr h="544299">
                <a:tc>
                  <a:txBody>
                    <a:bodyPr/>
                    <a:lstStyle/>
                    <a:p>
                      <a:r>
                        <a:rPr lang="en-US" sz="2000" dirty="0"/>
                        <a:t>&gt;$1M </a:t>
                      </a:r>
                      <a:r>
                        <a:rPr lang="en-US" sz="1400" dirty="0"/>
                        <a:t>(n=6)</a:t>
                      </a:r>
                      <a:endParaRPr lang="en-US" sz="1400" i="1" dirty="0"/>
                    </a:p>
                  </a:txBody>
                  <a:tcPr marL="121920" marR="121920" marT="60960" marB="60960"/>
                </a:tc>
                <a:tc>
                  <a:txBody>
                    <a:bodyPr/>
                    <a:lstStyle/>
                    <a:p>
                      <a:pPr algn="ctr"/>
                      <a:r>
                        <a:rPr lang="en-US" sz="2000" dirty="0"/>
                        <a:t>1.1</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75%</a:t>
                      </a:r>
                    </a:p>
                  </a:txBody>
                  <a:tcPr marL="121920" marR="121920" marT="60960" marB="60960"/>
                </a:tc>
                <a:tc>
                  <a:txBody>
                    <a:bodyPr/>
                    <a:lstStyle/>
                    <a:p>
                      <a:pPr algn="ctr"/>
                      <a:r>
                        <a:rPr lang="en-US" sz="2000" dirty="0"/>
                        <a:t>25%</a:t>
                      </a:r>
                    </a:p>
                  </a:txBody>
                  <a:tcPr marL="121920" marR="121920" marT="60960" marB="60960"/>
                </a:tc>
                <a:tc>
                  <a:txBody>
                    <a:bodyPr/>
                    <a:lstStyle/>
                    <a:p>
                      <a:pPr algn="ctr"/>
                      <a:r>
                        <a:rPr lang="en-US" sz="2000" dirty="0"/>
                        <a:t>25%</a:t>
                      </a:r>
                    </a:p>
                  </a:txBody>
                  <a:tcPr marL="121920" marR="121920"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837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4945873"/>
              </p:ext>
            </p:extLst>
          </p:nvPr>
        </p:nvGraphicFramePr>
        <p:xfrm>
          <a:off x="415636" y="1392383"/>
          <a:ext cx="11533909" cy="4127004"/>
        </p:xfrm>
        <a:graphic>
          <a:graphicData uri="http://schemas.openxmlformats.org/drawingml/2006/table">
            <a:tbl>
              <a:tblPr firstRow="1" bandRow="1">
                <a:tableStyleId>{7DF18680-E054-41AD-8BC1-D1AEF772440D}</a:tableStyleId>
              </a:tblPr>
              <a:tblGrid>
                <a:gridCol w="2016479">
                  <a:extLst>
                    <a:ext uri="{9D8B030D-6E8A-4147-A177-3AD203B41FA5}">
                      <a16:colId xmlns:a16="http://schemas.microsoft.com/office/drawing/2014/main" val="20000"/>
                    </a:ext>
                  </a:extLst>
                </a:gridCol>
                <a:gridCol w="1649691">
                  <a:extLst>
                    <a:ext uri="{9D8B030D-6E8A-4147-A177-3AD203B41FA5}">
                      <a16:colId xmlns:a16="http://schemas.microsoft.com/office/drawing/2014/main" val="20001"/>
                    </a:ext>
                  </a:extLst>
                </a:gridCol>
                <a:gridCol w="2083324">
                  <a:extLst>
                    <a:ext uri="{9D8B030D-6E8A-4147-A177-3AD203B41FA5}">
                      <a16:colId xmlns:a16="http://schemas.microsoft.com/office/drawing/2014/main" val="20002"/>
                    </a:ext>
                  </a:extLst>
                </a:gridCol>
                <a:gridCol w="1847654">
                  <a:extLst>
                    <a:ext uri="{9D8B030D-6E8A-4147-A177-3AD203B41FA5}">
                      <a16:colId xmlns:a16="http://schemas.microsoft.com/office/drawing/2014/main" val="20003"/>
                    </a:ext>
                  </a:extLst>
                </a:gridCol>
                <a:gridCol w="1526071">
                  <a:extLst>
                    <a:ext uri="{9D8B030D-6E8A-4147-A177-3AD203B41FA5}">
                      <a16:colId xmlns:a16="http://schemas.microsoft.com/office/drawing/2014/main" val="20004"/>
                    </a:ext>
                  </a:extLst>
                </a:gridCol>
                <a:gridCol w="2410690">
                  <a:extLst>
                    <a:ext uri="{9D8B030D-6E8A-4147-A177-3AD203B41FA5}">
                      <a16:colId xmlns:a16="http://schemas.microsoft.com/office/drawing/2014/main" val="20005"/>
                    </a:ext>
                  </a:extLst>
                </a:gridCol>
              </a:tblGrid>
              <a:tr h="789708">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590950">
                <a:tc>
                  <a:txBody>
                    <a:bodyPr/>
                    <a:lstStyle/>
                    <a:p>
                      <a:r>
                        <a:rPr lang="en-US" sz="2000" dirty="0"/>
                        <a:t>&lt;$100K </a:t>
                      </a:r>
                      <a:r>
                        <a:rPr lang="en-US" sz="1400" dirty="0"/>
                        <a:t>(n=27)</a:t>
                      </a:r>
                      <a:endParaRPr lang="en-US" sz="1400" i="1" dirty="0"/>
                    </a:p>
                  </a:txBody>
                  <a:tcPr marL="121920" marR="121920" marT="60960" marB="60960"/>
                </a:tc>
                <a:tc>
                  <a:txBody>
                    <a:bodyPr/>
                    <a:lstStyle/>
                    <a:p>
                      <a:pPr algn="ctr"/>
                      <a:r>
                        <a:rPr lang="en-US" sz="2000" dirty="0"/>
                        <a:t>0.47</a:t>
                      </a:r>
                    </a:p>
                  </a:txBody>
                  <a:tcPr marL="121920" marR="121920" marT="60960" marB="60960"/>
                </a:tc>
                <a:tc>
                  <a:txBody>
                    <a:bodyPr/>
                    <a:lstStyle/>
                    <a:p>
                      <a:pPr algn="ctr"/>
                      <a:r>
                        <a:rPr lang="en-US" sz="2000" dirty="0"/>
                        <a:t>24.44%</a:t>
                      </a:r>
                    </a:p>
                  </a:txBody>
                  <a:tcPr marL="121920" marR="121920" marT="60960" marB="60960"/>
                </a:tc>
                <a:tc>
                  <a:txBody>
                    <a:bodyPr/>
                    <a:lstStyle/>
                    <a:p>
                      <a:pPr algn="ctr"/>
                      <a:r>
                        <a:rPr lang="en-US" sz="2000" dirty="0"/>
                        <a:t>48.89%</a:t>
                      </a:r>
                    </a:p>
                  </a:txBody>
                  <a:tcPr marL="121920" marR="121920" marT="60960" marB="60960"/>
                </a:tc>
                <a:tc>
                  <a:txBody>
                    <a:bodyPr/>
                    <a:lstStyle/>
                    <a:p>
                      <a:pPr algn="ctr"/>
                      <a:r>
                        <a:rPr lang="en-US" sz="2000" dirty="0"/>
                        <a:t>86.67%</a:t>
                      </a:r>
                    </a:p>
                  </a:txBody>
                  <a:tcPr marL="121920" marR="121920" marT="60960" marB="60960"/>
                </a:tc>
                <a:tc>
                  <a:txBody>
                    <a:bodyPr/>
                    <a:lstStyle/>
                    <a:p>
                      <a:pPr algn="ctr"/>
                      <a:r>
                        <a:rPr lang="en-US" sz="2000" dirty="0"/>
                        <a:t>80%</a:t>
                      </a:r>
                    </a:p>
                  </a:txBody>
                  <a:tcPr marL="121920" marR="121920" marT="60960" marB="60960"/>
                </a:tc>
                <a:extLst>
                  <a:ext uri="{0D108BD9-81ED-4DB2-BD59-A6C34878D82A}">
                    <a16:rowId xmlns:a16="http://schemas.microsoft.com/office/drawing/2014/main" val="10001"/>
                  </a:ext>
                </a:extLst>
              </a:tr>
              <a:tr h="801992">
                <a:tc>
                  <a:txBody>
                    <a:bodyPr/>
                    <a:lstStyle/>
                    <a:p>
                      <a:r>
                        <a:rPr lang="en-US" sz="2000" dirty="0"/>
                        <a:t>$100K–$500K </a:t>
                      </a:r>
                      <a:r>
                        <a:rPr lang="en-US" sz="1400" dirty="0"/>
                        <a:t>(n=13)</a:t>
                      </a:r>
                      <a:r>
                        <a:rPr lang="en-US" sz="2000" dirty="0"/>
                        <a:t> </a:t>
                      </a:r>
                      <a:endParaRPr lang="en-US" sz="1400" i="1" dirty="0"/>
                    </a:p>
                  </a:txBody>
                  <a:tcPr marL="121920" marR="121920" marT="60960" marB="60960"/>
                </a:tc>
                <a:tc>
                  <a:txBody>
                    <a:bodyPr/>
                    <a:lstStyle/>
                    <a:p>
                      <a:pPr algn="ctr"/>
                      <a:r>
                        <a:rPr lang="en-US" sz="2000" dirty="0"/>
                        <a:t>0.21</a:t>
                      </a:r>
                    </a:p>
                  </a:txBody>
                  <a:tcPr marL="121920" marR="121920" marT="60960" marB="60960"/>
                </a:tc>
                <a:tc>
                  <a:txBody>
                    <a:bodyPr/>
                    <a:lstStyle/>
                    <a:p>
                      <a:pPr algn="ctr"/>
                      <a:r>
                        <a:rPr lang="en-US" sz="2000" dirty="0"/>
                        <a:t>38.46%</a:t>
                      </a:r>
                    </a:p>
                  </a:txBody>
                  <a:tcPr marL="121920" marR="121920" marT="60960" marB="60960"/>
                </a:tc>
                <a:tc>
                  <a:txBody>
                    <a:bodyPr/>
                    <a:lstStyle/>
                    <a:p>
                      <a:pPr algn="ctr"/>
                      <a:r>
                        <a:rPr lang="en-US" sz="2000" dirty="0"/>
                        <a:t>92.31%</a:t>
                      </a:r>
                    </a:p>
                  </a:txBody>
                  <a:tcPr marL="121920" marR="121920" marT="60960" marB="60960"/>
                </a:tc>
                <a:tc>
                  <a:txBody>
                    <a:bodyPr/>
                    <a:lstStyle/>
                    <a:p>
                      <a:pPr algn="ctr"/>
                      <a:r>
                        <a:rPr lang="en-US" sz="2000" dirty="0"/>
                        <a:t>76.92%</a:t>
                      </a:r>
                    </a:p>
                  </a:txBody>
                  <a:tcPr marL="121920" marR="121920" marT="60960" marB="60960"/>
                </a:tc>
                <a:tc>
                  <a:txBody>
                    <a:bodyPr/>
                    <a:lstStyle/>
                    <a:p>
                      <a:pPr algn="ctr"/>
                      <a:r>
                        <a:rPr lang="en-US" sz="2000" dirty="0"/>
                        <a:t>23.08%</a:t>
                      </a:r>
                    </a:p>
                  </a:txBody>
                  <a:tcPr marL="121920" marR="121920" marT="60960" marB="60960"/>
                </a:tc>
                <a:extLst>
                  <a:ext uri="{0D108BD9-81ED-4DB2-BD59-A6C34878D82A}">
                    <a16:rowId xmlns:a16="http://schemas.microsoft.com/office/drawing/2014/main" val="10002"/>
                  </a:ext>
                </a:extLst>
              </a:tr>
              <a:tr h="801992">
                <a:tc>
                  <a:txBody>
                    <a:bodyPr/>
                    <a:lstStyle/>
                    <a:p>
                      <a:r>
                        <a:rPr lang="en-US" sz="2000" dirty="0"/>
                        <a:t>$500K–$1M </a:t>
                      </a:r>
                      <a:r>
                        <a:rPr lang="en-US" sz="1400" dirty="0"/>
                        <a:t>(n=6)</a:t>
                      </a:r>
                      <a:r>
                        <a:rPr lang="en-US" sz="2000" dirty="0"/>
                        <a:t> </a:t>
                      </a:r>
                      <a:endParaRPr lang="en-US" sz="1400" i="1" dirty="0"/>
                    </a:p>
                  </a:txBody>
                  <a:tcPr marL="121920" marR="121920" marT="60960" marB="60960"/>
                </a:tc>
                <a:tc>
                  <a:txBody>
                    <a:bodyPr/>
                    <a:lstStyle/>
                    <a:p>
                      <a:pPr algn="ctr"/>
                      <a:r>
                        <a:rPr lang="en-US" sz="2000" dirty="0"/>
                        <a:t>0.21</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83.33%</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50%</a:t>
                      </a:r>
                    </a:p>
                  </a:txBody>
                  <a:tcPr marL="121920" marR="121920" marT="60960" marB="60960"/>
                </a:tc>
                <a:extLst>
                  <a:ext uri="{0D108BD9-81ED-4DB2-BD59-A6C34878D82A}">
                    <a16:rowId xmlns:a16="http://schemas.microsoft.com/office/drawing/2014/main" val="10003"/>
                  </a:ext>
                </a:extLst>
              </a:tr>
              <a:tr h="590950">
                <a:tc>
                  <a:txBody>
                    <a:bodyPr/>
                    <a:lstStyle/>
                    <a:p>
                      <a:r>
                        <a:rPr lang="en-US" sz="2000" dirty="0"/>
                        <a:t>&gt;$1M </a:t>
                      </a:r>
                      <a:r>
                        <a:rPr lang="en-US" sz="1400" dirty="0"/>
                        <a:t>(n=7)</a:t>
                      </a:r>
                      <a:endParaRPr lang="en-US" sz="1400" i="1" dirty="0"/>
                    </a:p>
                  </a:txBody>
                  <a:tcPr marL="121920" marR="121920" marT="60960" marB="60960"/>
                </a:tc>
                <a:tc>
                  <a:txBody>
                    <a:bodyPr/>
                    <a:lstStyle/>
                    <a:p>
                      <a:pPr algn="ctr"/>
                      <a:r>
                        <a:rPr lang="en-US" sz="2000" dirty="0"/>
                        <a:t>1.26</a:t>
                      </a:r>
                    </a:p>
                  </a:txBody>
                  <a:tcPr marL="121920" marR="121920" marT="60960" marB="60960"/>
                </a:tc>
                <a:tc>
                  <a:txBody>
                    <a:bodyPr/>
                    <a:lstStyle/>
                    <a:p>
                      <a:pPr algn="ctr"/>
                      <a:r>
                        <a:rPr lang="en-US" sz="2000" dirty="0"/>
                        <a:t>85.71%</a:t>
                      </a:r>
                    </a:p>
                  </a:txBody>
                  <a:tcPr marL="121920" marR="121920" marT="60960" marB="60960"/>
                </a:tc>
                <a:tc>
                  <a:txBody>
                    <a:bodyPr/>
                    <a:lstStyle/>
                    <a:p>
                      <a:pPr algn="ctr"/>
                      <a:r>
                        <a:rPr lang="en-US" sz="2000" dirty="0"/>
                        <a:t>42.86%</a:t>
                      </a:r>
                    </a:p>
                  </a:txBody>
                  <a:tcPr marL="121920" marR="121920" marT="60960" marB="60960"/>
                </a:tc>
                <a:tc>
                  <a:txBody>
                    <a:bodyPr/>
                    <a:lstStyle/>
                    <a:p>
                      <a:pPr algn="ctr"/>
                      <a:r>
                        <a:rPr lang="en-US" sz="2000" dirty="0"/>
                        <a:t>71.43%</a:t>
                      </a:r>
                    </a:p>
                  </a:txBody>
                  <a:tcPr marL="121920" marR="121920" marT="60960" marB="60960"/>
                </a:tc>
                <a:tc>
                  <a:txBody>
                    <a:bodyPr/>
                    <a:lstStyle/>
                    <a:p>
                      <a:pPr algn="ctr"/>
                      <a:r>
                        <a:rPr lang="en-US" sz="2000" dirty="0"/>
                        <a:t>71.43%</a:t>
                      </a:r>
                    </a:p>
                  </a:txBody>
                  <a:tcPr marL="121920" marR="121920" marT="60960" marB="60960"/>
                </a:tc>
                <a:extLst>
                  <a:ext uri="{0D108BD9-81ED-4DB2-BD59-A6C34878D82A}">
                    <a16:rowId xmlns:a16="http://schemas.microsoft.com/office/drawing/2014/main" val="10004"/>
                  </a:ext>
                </a:extLst>
              </a:tr>
            </a:tbl>
          </a:graphicData>
        </a:graphic>
      </p:graphicFrame>
      <p:sp>
        <p:nvSpPr>
          <p:cNvPr id="6" name="Title 2"/>
          <p:cNvSpPr>
            <a:spLocks noGrp="1"/>
          </p:cNvSpPr>
          <p:nvPr>
            <p:ph type="title"/>
          </p:nvPr>
        </p:nvSpPr>
        <p:spPr/>
        <p:txBody>
          <a:bodyPr/>
          <a:lstStyle/>
          <a:p>
            <a:r>
              <a:rPr lang="en-US" dirty="0"/>
              <a:t>Grantee Benchmarks</a:t>
            </a:r>
          </a:p>
        </p:txBody>
      </p:sp>
    </p:spTree>
    <p:extLst>
      <p:ext uri="{BB962C8B-B14F-4D97-AF65-F5344CB8AC3E}">
        <p14:creationId xmlns:p14="http://schemas.microsoft.com/office/powerpoint/2010/main" val="328614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22679-9D8D-4825-9441-0866463D1297}"/>
              </a:ext>
            </a:extLst>
          </p:cNvPr>
          <p:cNvSpPr>
            <a:spLocks noGrp="1"/>
          </p:cNvSpPr>
          <p:nvPr>
            <p:ph type="title"/>
          </p:nvPr>
        </p:nvSpPr>
        <p:spPr/>
        <p:txBody>
          <a:bodyPr/>
          <a:lstStyle/>
          <a:p>
            <a:r>
              <a:rPr lang="en-US" dirty="0"/>
              <a:t>System Analysis: FTE</a:t>
            </a:r>
          </a:p>
        </p:txBody>
      </p:sp>
      <p:graphicFrame>
        <p:nvGraphicFramePr>
          <p:cNvPr id="4" name="Content Placeholder 3">
            <a:extLst>
              <a:ext uri="{FF2B5EF4-FFF2-40B4-BE49-F238E27FC236}">
                <a16:creationId xmlns:a16="http://schemas.microsoft.com/office/drawing/2014/main" id="{29091814-FBF4-45DB-8BBB-2680D53D9BAF}"/>
              </a:ext>
            </a:extLst>
          </p:cNvPr>
          <p:cNvGraphicFramePr>
            <a:graphicFrameLocks/>
          </p:cNvGraphicFramePr>
          <p:nvPr>
            <p:extLst>
              <p:ext uri="{D42A27DB-BD31-4B8C-83A1-F6EECF244321}">
                <p14:modId xmlns:p14="http://schemas.microsoft.com/office/powerpoint/2010/main" val="2556178335"/>
              </p:ext>
            </p:extLst>
          </p:nvPr>
        </p:nvGraphicFramePr>
        <p:xfrm>
          <a:off x="509665" y="1100001"/>
          <a:ext cx="11172670" cy="4657997"/>
        </p:xfrm>
        <a:graphic>
          <a:graphicData uri="http://schemas.openxmlformats.org/drawingml/2006/table">
            <a:tbl>
              <a:tblPr firstRow="1" bandRow="1">
                <a:tableStyleId>{7DF18680-E054-41AD-8BC1-D1AEF772440D}</a:tableStyleId>
              </a:tblPr>
              <a:tblGrid>
                <a:gridCol w="3356219">
                  <a:extLst>
                    <a:ext uri="{9D8B030D-6E8A-4147-A177-3AD203B41FA5}">
                      <a16:colId xmlns:a16="http://schemas.microsoft.com/office/drawing/2014/main" val="20000"/>
                    </a:ext>
                  </a:extLst>
                </a:gridCol>
                <a:gridCol w="3577020">
                  <a:extLst>
                    <a:ext uri="{9D8B030D-6E8A-4147-A177-3AD203B41FA5}">
                      <a16:colId xmlns:a16="http://schemas.microsoft.com/office/drawing/2014/main" val="20001"/>
                    </a:ext>
                  </a:extLst>
                </a:gridCol>
                <a:gridCol w="4239431">
                  <a:extLst>
                    <a:ext uri="{9D8B030D-6E8A-4147-A177-3AD203B41FA5}">
                      <a16:colId xmlns:a16="http://schemas.microsoft.com/office/drawing/2014/main" val="20002"/>
                    </a:ext>
                  </a:extLst>
                </a:gridCol>
              </a:tblGrid>
              <a:tr h="1038910">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Dedicated 340B resource</a:t>
                      </a:r>
                    </a:p>
                  </a:txBody>
                  <a:tcPr marL="121920" marR="121920" marT="60960" marB="60960"/>
                </a:tc>
                <a:extLst>
                  <a:ext uri="{0D108BD9-81ED-4DB2-BD59-A6C34878D82A}">
                    <a16:rowId xmlns:a16="http://schemas.microsoft.com/office/drawing/2014/main" val="10000"/>
                  </a:ext>
                </a:extLst>
              </a:tr>
              <a:tr h="641680">
                <a:tc>
                  <a:txBody>
                    <a:bodyPr/>
                    <a:lstStyle/>
                    <a:p>
                      <a:r>
                        <a:rPr lang="en-US" sz="2000" dirty="0"/>
                        <a:t>&lt;$100K </a:t>
                      </a:r>
                      <a:r>
                        <a:rPr lang="en-US" sz="1400" dirty="0"/>
                        <a:t>(n=11)</a:t>
                      </a:r>
                      <a:endParaRPr lang="en-US" sz="1400" i="1" dirty="0"/>
                    </a:p>
                  </a:txBody>
                  <a:tcPr marL="121920" marR="121920" marT="60960" marB="60960"/>
                </a:tc>
                <a:tc>
                  <a:txBody>
                    <a:bodyPr/>
                    <a:lstStyle/>
                    <a:p>
                      <a:pPr algn="ctr"/>
                      <a:r>
                        <a:rPr lang="en-US" sz="2000" dirty="0"/>
                        <a:t>1.30</a:t>
                      </a:r>
                    </a:p>
                  </a:txBody>
                  <a:tcPr marL="121920" marR="121920" marT="60960" marB="60960"/>
                </a:tc>
                <a:tc>
                  <a:txBody>
                    <a:bodyPr/>
                    <a:lstStyle/>
                    <a:p>
                      <a:pPr algn="ctr"/>
                      <a:r>
                        <a:rPr lang="en-US" sz="2000" dirty="0"/>
                        <a:t>10%</a:t>
                      </a:r>
                    </a:p>
                  </a:txBody>
                  <a:tcPr marL="121920" marR="121920" marT="60960" marB="60960"/>
                </a:tc>
                <a:extLst>
                  <a:ext uri="{0D108BD9-81ED-4DB2-BD59-A6C34878D82A}">
                    <a16:rowId xmlns:a16="http://schemas.microsoft.com/office/drawing/2014/main" val="10001"/>
                  </a:ext>
                </a:extLst>
              </a:tr>
              <a:tr h="803995">
                <a:tc>
                  <a:txBody>
                    <a:bodyPr/>
                    <a:lstStyle/>
                    <a:p>
                      <a:r>
                        <a:rPr lang="en-US" sz="2000" dirty="0"/>
                        <a:t>$100K–$1M </a:t>
                      </a:r>
                      <a:r>
                        <a:rPr lang="en-US" sz="1400" dirty="0"/>
                        <a:t>(n=12)</a:t>
                      </a:r>
                      <a:r>
                        <a:rPr lang="en-US" sz="2000" dirty="0"/>
                        <a:t> </a:t>
                      </a:r>
                      <a:endParaRPr lang="en-US" sz="1400" i="1" dirty="0"/>
                    </a:p>
                  </a:txBody>
                  <a:tcPr marL="121920" marR="121920" marT="60960" marB="60960"/>
                </a:tc>
                <a:tc>
                  <a:txBody>
                    <a:bodyPr/>
                    <a:lstStyle/>
                    <a:p>
                      <a:pPr algn="ctr"/>
                      <a:r>
                        <a:rPr lang="en-US" sz="2000" dirty="0"/>
                        <a:t>2.09</a:t>
                      </a:r>
                    </a:p>
                  </a:txBody>
                  <a:tcPr marL="121920" marR="121920" marT="60960" marB="60960"/>
                </a:tc>
                <a:tc>
                  <a:txBody>
                    <a:bodyPr/>
                    <a:lstStyle/>
                    <a:p>
                      <a:pPr algn="ctr"/>
                      <a:r>
                        <a:rPr lang="en-US" sz="2000" dirty="0"/>
                        <a:t>67%</a:t>
                      </a:r>
                    </a:p>
                  </a:txBody>
                  <a:tcPr marL="121920" marR="121920" marT="60960" marB="60960"/>
                </a:tc>
                <a:extLst>
                  <a:ext uri="{0D108BD9-81ED-4DB2-BD59-A6C34878D82A}">
                    <a16:rowId xmlns:a16="http://schemas.microsoft.com/office/drawing/2014/main" val="10002"/>
                  </a:ext>
                </a:extLst>
              </a:tr>
              <a:tr h="803995">
                <a:tc>
                  <a:txBody>
                    <a:bodyPr/>
                    <a:lstStyle/>
                    <a:p>
                      <a:r>
                        <a:rPr lang="en-US" sz="2000" dirty="0"/>
                        <a:t>$1M–$15M </a:t>
                      </a:r>
                      <a:r>
                        <a:rPr lang="en-US" sz="1400" dirty="0"/>
                        <a:t>(n=17)</a:t>
                      </a:r>
                      <a:r>
                        <a:rPr lang="en-US" sz="2000" dirty="0"/>
                        <a:t> </a:t>
                      </a:r>
                      <a:endParaRPr lang="en-US" sz="1400" i="1" dirty="0"/>
                    </a:p>
                  </a:txBody>
                  <a:tcPr marL="121920" marR="121920" marT="60960" marB="60960"/>
                </a:tc>
                <a:tc>
                  <a:txBody>
                    <a:bodyPr/>
                    <a:lstStyle/>
                    <a:p>
                      <a:pPr algn="ctr"/>
                      <a:r>
                        <a:rPr lang="en-US" sz="2000" dirty="0"/>
                        <a:t>1.87</a:t>
                      </a:r>
                    </a:p>
                  </a:txBody>
                  <a:tcPr marL="121920" marR="121920" marT="60960" marB="60960"/>
                </a:tc>
                <a:tc>
                  <a:txBody>
                    <a:bodyPr/>
                    <a:lstStyle/>
                    <a:p>
                      <a:pPr algn="ctr"/>
                      <a:r>
                        <a:rPr lang="en-US" sz="2000" dirty="0"/>
                        <a:t>54%</a:t>
                      </a:r>
                    </a:p>
                  </a:txBody>
                  <a:tcPr marL="121920" marR="121920" marT="60960" marB="60960"/>
                </a:tc>
                <a:extLst>
                  <a:ext uri="{0D108BD9-81ED-4DB2-BD59-A6C34878D82A}">
                    <a16:rowId xmlns:a16="http://schemas.microsoft.com/office/drawing/2014/main" val="10003"/>
                  </a:ext>
                </a:extLst>
              </a:tr>
              <a:tr h="632039">
                <a:tc>
                  <a:txBody>
                    <a:bodyPr/>
                    <a:lstStyle/>
                    <a:p>
                      <a:r>
                        <a:rPr lang="en-US" sz="2000" dirty="0"/>
                        <a:t>$15M–$100M </a:t>
                      </a:r>
                      <a:r>
                        <a:rPr lang="en-US" sz="1400" dirty="0"/>
                        <a:t>(n=16)</a:t>
                      </a:r>
                      <a:endParaRPr lang="en-US" sz="1400" i="1" dirty="0"/>
                    </a:p>
                  </a:txBody>
                  <a:tcPr marL="121920" marR="121920" marT="60960" marB="60960"/>
                </a:tc>
                <a:tc>
                  <a:txBody>
                    <a:bodyPr/>
                    <a:lstStyle/>
                    <a:p>
                      <a:pPr algn="ctr"/>
                      <a:r>
                        <a:rPr lang="en-US" sz="2000" dirty="0"/>
                        <a:t>2.89</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4"/>
                  </a:ext>
                </a:extLst>
              </a:tr>
              <a:tr h="737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&gt;$100M </a:t>
                      </a:r>
                      <a:r>
                        <a:rPr kumimoji="0" lang="en-US" sz="1400" b="0" i="0" u="none" strike="noStrike" kern="1200" cap="none" spc="0" normalizeH="0" baseline="0" noProof="0" dirty="0">
                          <a:ln>
                            <a:noFill/>
                          </a:ln>
                          <a:solidFill>
                            <a:prstClr val="black"/>
                          </a:solidFill>
                          <a:effectLst/>
                          <a:uLnTx/>
                          <a:uFillTx/>
                          <a:latin typeface="+mn-lt"/>
                          <a:ea typeface="+mn-ea"/>
                          <a:cs typeface="+mn-cs"/>
                        </a:rPr>
                        <a:t>(n=10)</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sz="1400" i="1" dirty="0"/>
                    </a:p>
                  </a:txBody>
                  <a:tcPr marL="121920" marR="121920" marT="60960" marB="60960"/>
                </a:tc>
                <a:tc>
                  <a:txBody>
                    <a:bodyPr/>
                    <a:lstStyle/>
                    <a:p>
                      <a:pPr algn="ctr"/>
                      <a:r>
                        <a:rPr lang="en-US" sz="2000" dirty="0"/>
                        <a:t>10.32</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459042715"/>
                  </a:ext>
                </a:extLst>
              </a:tr>
            </a:tbl>
          </a:graphicData>
        </a:graphic>
      </p:graphicFrame>
    </p:spTree>
    <p:extLst>
      <p:ext uri="{BB962C8B-B14F-4D97-AF65-F5344CB8AC3E}">
        <p14:creationId xmlns:p14="http://schemas.microsoft.com/office/powerpoint/2010/main" val="318809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22679-9D8D-4825-9441-0866463D1297}"/>
              </a:ext>
            </a:extLst>
          </p:cNvPr>
          <p:cNvSpPr>
            <a:spLocks noGrp="1"/>
          </p:cNvSpPr>
          <p:nvPr>
            <p:ph type="title"/>
          </p:nvPr>
        </p:nvSpPr>
        <p:spPr/>
        <p:txBody>
          <a:bodyPr/>
          <a:lstStyle/>
          <a:p>
            <a:r>
              <a:rPr lang="en-US" dirty="0"/>
              <a:t>System Analysis: Inventory</a:t>
            </a:r>
          </a:p>
        </p:txBody>
      </p:sp>
      <p:graphicFrame>
        <p:nvGraphicFramePr>
          <p:cNvPr id="4" name="Content Placeholder 3">
            <a:extLst>
              <a:ext uri="{FF2B5EF4-FFF2-40B4-BE49-F238E27FC236}">
                <a16:creationId xmlns:a16="http://schemas.microsoft.com/office/drawing/2014/main" id="{29091814-FBF4-45DB-8BBB-2680D53D9BAF}"/>
              </a:ext>
            </a:extLst>
          </p:cNvPr>
          <p:cNvGraphicFramePr>
            <a:graphicFrameLocks/>
          </p:cNvGraphicFramePr>
          <p:nvPr>
            <p:extLst>
              <p:ext uri="{D42A27DB-BD31-4B8C-83A1-F6EECF244321}">
                <p14:modId xmlns:p14="http://schemas.microsoft.com/office/powerpoint/2010/main" val="1423749934"/>
              </p:ext>
            </p:extLst>
          </p:nvPr>
        </p:nvGraphicFramePr>
        <p:xfrm>
          <a:off x="415636" y="1371599"/>
          <a:ext cx="11388437" cy="4468090"/>
        </p:xfrm>
        <a:graphic>
          <a:graphicData uri="http://schemas.openxmlformats.org/drawingml/2006/table">
            <a:tbl>
              <a:tblPr firstRow="1" bandRow="1">
                <a:tableStyleId>{7DF18680-E054-41AD-8BC1-D1AEF772440D}</a:tableStyleId>
              </a:tblPr>
              <a:tblGrid>
                <a:gridCol w="2494299">
                  <a:extLst>
                    <a:ext uri="{9D8B030D-6E8A-4147-A177-3AD203B41FA5}">
                      <a16:colId xmlns:a16="http://schemas.microsoft.com/office/drawing/2014/main" val="20000"/>
                    </a:ext>
                  </a:extLst>
                </a:gridCol>
                <a:gridCol w="2658395">
                  <a:extLst>
                    <a:ext uri="{9D8B030D-6E8A-4147-A177-3AD203B41FA5}">
                      <a16:colId xmlns:a16="http://schemas.microsoft.com/office/drawing/2014/main" val="20001"/>
                    </a:ext>
                  </a:extLst>
                </a:gridCol>
                <a:gridCol w="3150691">
                  <a:extLst>
                    <a:ext uri="{9D8B030D-6E8A-4147-A177-3AD203B41FA5}">
                      <a16:colId xmlns:a16="http://schemas.microsoft.com/office/drawing/2014/main" val="20002"/>
                    </a:ext>
                  </a:extLst>
                </a:gridCol>
                <a:gridCol w="3085052">
                  <a:extLst>
                    <a:ext uri="{9D8B030D-6E8A-4147-A177-3AD203B41FA5}">
                      <a16:colId xmlns:a16="http://schemas.microsoft.com/office/drawing/2014/main" val="20003"/>
                    </a:ext>
                  </a:extLst>
                </a:gridCol>
              </a:tblGrid>
              <a:tr h="996554">
                <a:tc>
                  <a:txBody>
                    <a:bodyPr/>
                    <a:lstStyle/>
                    <a:p>
                      <a:pPr algn="ctr"/>
                      <a:r>
                        <a:rPr lang="en-US" sz="2000" dirty="0"/>
                        <a:t>Outpatient drug expenses</a:t>
                      </a:r>
                    </a:p>
                  </a:txBody>
                  <a:tcPr marL="121920" marR="121920" marT="60960" marB="60960"/>
                </a:tc>
                <a:tc>
                  <a:txBody>
                    <a:bodyPr/>
                    <a:lstStyle/>
                    <a:p>
                      <a:pPr algn="ctr"/>
                      <a:r>
                        <a:rPr lang="en-US" sz="2000" dirty="0"/>
                        <a:t>Virtual inventory</a:t>
                      </a:r>
                    </a:p>
                  </a:txBody>
                  <a:tcPr marL="121920" marR="121920" marT="60960" marB="60960"/>
                </a:tc>
                <a:tc>
                  <a:txBody>
                    <a:bodyPr/>
                    <a:lstStyle/>
                    <a:p>
                      <a:pPr algn="ctr"/>
                      <a:r>
                        <a:rPr lang="en-US" sz="2000" dirty="0"/>
                        <a:t>Hybrid</a:t>
                      </a:r>
                    </a:p>
                  </a:txBody>
                  <a:tcPr marL="121920" marR="121920" marT="60960" marB="60960"/>
                </a:tc>
                <a:tc>
                  <a:txBody>
                    <a:bodyPr/>
                    <a:lstStyle/>
                    <a:p>
                      <a:pPr algn="ctr"/>
                      <a:r>
                        <a:rPr lang="en-US" sz="2000" dirty="0"/>
                        <a:t>Physical inventory</a:t>
                      </a:r>
                    </a:p>
                  </a:txBody>
                  <a:tcPr marL="121920" marR="121920" marT="60960" marB="60960"/>
                </a:tc>
                <a:extLst>
                  <a:ext uri="{0D108BD9-81ED-4DB2-BD59-A6C34878D82A}">
                    <a16:rowId xmlns:a16="http://schemas.microsoft.com/office/drawing/2014/main" val="10000"/>
                  </a:ext>
                </a:extLst>
              </a:tr>
              <a:tr h="615519">
                <a:tc>
                  <a:txBody>
                    <a:bodyPr/>
                    <a:lstStyle/>
                    <a:p>
                      <a:r>
                        <a:rPr lang="en-US" sz="2000" dirty="0"/>
                        <a:t>&lt;$100K </a:t>
                      </a:r>
                      <a:r>
                        <a:rPr lang="en-US" sz="1400" dirty="0"/>
                        <a:t>(n=11)</a:t>
                      </a:r>
                      <a:endParaRPr lang="en-US" sz="1400" i="1" dirty="0"/>
                    </a:p>
                  </a:txBody>
                  <a:tcPr marL="121920" marR="121920" marT="60960" marB="60960"/>
                </a:tc>
                <a:tc>
                  <a:txBody>
                    <a:bodyPr/>
                    <a:lstStyle/>
                    <a:p>
                      <a:pPr algn="ctr"/>
                      <a:r>
                        <a:rPr lang="en-US" sz="2000" dirty="0"/>
                        <a:t>20%</a:t>
                      </a:r>
                    </a:p>
                  </a:txBody>
                  <a:tcPr marL="121920" marR="121920" marT="60960" marB="60960"/>
                </a:tc>
                <a:tc>
                  <a:txBody>
                    <a:bodyPr/>
                    <a:lstStyle/>
                    <a:p>
                      <a:pPr algn="ctr"/>
                      <a:r>
                        <a:rPr lang="en-US" sz="2000" dirty="0"/>
                        <a:t>10%</a:t>
                      </a:r>
                    </a:p>
                  </a:txBody>
                  <a:tcPr marL="121920" marR="121920" marT="60960" marB="60960"/>
                </a:tc>
                <a:tc>
                  <a:txBody>
                    <a:bodyPr/>
                    <a:lstStyle/>
                    <a:p>
                      <a:pPr algn="ctr"/>
                      <a:r>
                        <a:rPr lang="en-US" sz="2000" dirty="0"/>
                        <a:t>70%</a:t>
                      </a:r>
                    </a:p>
                  </a:txBody>
                  <a:tcPr marL="121920" marR="121920" marT="60960" marB="60960"/>
                </a:tc>
                <a:extLst>
                  <a:ext uri="{0D108BD9-81ED-4DB2-BD59-A6C34878D82A}">
                    <a16:rowId xmlns:a16="http://schemas.microsoft.com/office/drawing/2014/main" val="10001"/>
                  </a:ext>
                </a:extLst>
              </a:tr>
              <a:tr h="771216">
                <a:tc>
                  <a:txBody>
                    <a:bodyPr/>
                    <a:lstStyle/>
                    <a:p>
                      <a:r>
                        <a:rPr lang="en-US" sz="2000" dirty="0"/>
                        <a:t>$100K–$1M </a:t>
                      </a:r>
                      <a:r>
                        <a:rPr lang="en-US" sz="1400" dirty="0"/>
                        <a:t>(n=12)</a:t>
                      </a:r>
                      <a:r>
                        <a:rPr lang="en-US" sz="2000" dirty="0"/>
                        <a:t> </a:t>
                      </a:r>
                      <a:endParaRPr lang="en-US" sz="1400" i="1" dirty="0"/>
                    </a:p>
                  </a:txBody>
                  <a:tcPr marL="121920" marR="121920" marT="60960" marB="60960"/>
                </a:tc>
                <a:tc>
                  <a:txBody>
                    <a:bodyPr/>
                    <a:lstStyle/>
                    <a:p>
                      <a:pPr algn="ctr"/>
                      <a:r>
                        <a:rPr lang="en-US" sz="2000" dirty="0"/>
                        <a:t>33%</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17%</a:t>
                      </a:r>
                    </a:p>
                  </a:txBody>
                  <a:tcPr marL="121920" marR="121920" marT="60960" marB="60960"/>
                </a:tc>
                <a:extLst>
                  <a:ext uri="{0D108BD9-81ED-4DB2-BD59-A6C34878D82A}">
                    <a16:rowId xmlns:a16="http://schemas.microsoft.com/office/drawing/2014/main" val="10002"/>
                  </a:ext>
                </a:extLst>
              </a:tr>
              <a:tr h="771216">
                <a:tc>
                  <a:txBody>
                    <a:bodyPr/>
                    <a:lstStyle/>
                    <a:p>
                      <a:r>
                        <a:rPr lang="en-US" sz="2000" dirty="0"/>
                        <a:t>$1M–$15M </a:t>
                      </a:r>
                      <a:r>
                        <a:rPr lang="en-US" sz="1400" dirty="0"/>
                        <a:t>(n=17)</a:t>
                      </a:r>
                      <a:r>
                        <a:rPr lang="en-US" sz="2000" dirty="0"/>
                        <a:t> </a:t>
                      </a:r>
                      <a:endParaRPr lang="en-US" sz="1400" i="1" dirty="0"/>
                    </a:p>
                  </a:txBody>
                  <a:tcPr marL="121920" marR="121920" marT="60960" marB="60960"/>
                </a:tc>
                <a:tc>
                  <a:txBody>
                    <a:bodyPr/>
                    <a:lstStyle/>
                    <a:p>
                      <a:pPr algn="ctr"/>
                      <a:r>
                        <a:rPr lang="en-US" sz="2000" dirty="0"/>
                        <a:t>60%</a:t>
                      </a:r>
                    </a:p>
                  </a:txBody>
                  <a:tcPr marL="121920" marR="121920" marT="60960" marB="60960"/>
                </a:tc>
                <a:tc>
                  <a:txBody>
                    <a:bodyPr/>
                    <a:lstStyle/>
                    <a:p>
                      <a:pPr algn="ctr"/>
                      <a:r>
                        <a:rPr lang="en-US" sz="2000" dirty="0"/>
                        <a:t>20%</a:t>
                      </a:r>
                    </a:p>
                  </a:txBody>
                  <a:tcPr marL="121920" marR="121920" marT="60960" marB="60960"/>
                </a:tc>
                <a:tc>
                  <a:txBody>
                    <a:bodyPr/>
                    <a:lstStyle/>
                    <a:p>
                      <a:pPr algn="ctr"/>
                      <a:r>
                        <a:rPr lang="en-US" sz="2000" dirty="0"/>
                        <a:t>20%</a:t>
                      </a:r>
                    </a:p>
                  </a:txBody>
                  <a:tcPr marL="121920" marR="121920" marT="60960" marB="60960"/>
                </a:tc>
                <a:extLst>
                  <a:ext uri="{0D108BD9-81ED-4DB2-BD59-A6C34878D82A}">
                    <a16:rowId xmlns:a16="http://schemas.microsoft.com/office/drawing/2014/main" val="10003"/>
                  </a:ext>
                </a:extLst>
              </a:tr>
              <a:tr h="606270">
                <a:tc>
                  <a:txBody>
                    <a:bodyPr/>
                    <a:lstStyle/>
                    <a:p>
                      <a:r>
                        <a:rPr lang="en-US" sz="2000" dirty="0"/>
                        <a:t>$15M–$100M </a:t>
                      </a:r>
                      <a:r>
                        <a:rPr lang="en-US" sz="1400" dirty="0"/>
                        <a:t>(n=16)</a:t>
                      </a:r>
                      <a:endParaRPr lang="en-US" sz="1400" i="1" dirty="0"/>
                    </a:p>
                  </a:txBody>
                  <a:tcPr marL="121920" marR="121920" marT="60960" marB="60960"/>
                </a:tc>
                <a:tc>
                  <a:txBody>
                    <a:bodyPr/>
                    <a:lstStyle/>
                    <a:p>
                      <a:pPr algn="ctr"/>
                      <a:r>
                        <a:rPr lang="en-US" sz="2000" dirty="0"/>
                        <a:t>37.5%</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12.5%</a:t>
                      </a:r>
                    </a:p>
                  </a:txBody>
                  <a:tcPr marL="121920" marR="121920" marT="60960" marB="60960"/>
                </a:tc>
                <a:extLst>
                  <a:ext uri="{0D108BD9-81ED-4DB2-BD59-A6C34878D82A}">
                    <a16:rowId xmlns:a16="http://schemas.microsoft.com/office/drawing/2014/main" val="10004"/>
                  </a:ext>
                </a:extLst>
              </a:tr>
              <a:tr h="707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&gt;$100M </a:t>
                      </a:r>
                      <a:r>
                        <a:rPr kumimoji="0" lang="en-US" sz="1400" b="0" i="0" u="none" strike="noStrike" kern="1200" cap="none" spc="0" normalizeH="0" baseline="0" noProof="0" dirty="0">
                          <a:ln>
                            <a:noFill/>
                          </a:ln>
                          <a:solidFill>
                            <a:prstClr val="black"/>
                          </a:solidFill>
                          <a:effectLst/>
                          <a:uLnTx/>
                          <a:uFillTx/>
                          <a:latin typeface="+mn-lt"/>
                          <a:ea typeface="+mn-ea"/>
                          <a:cs typeface="+mn-cs"/>
                        </a:rPr>
                        <a:t>(n=10)</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sz="1400" i="1" dirty="0"/>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0%</a:t>
                      </a:r>
                    </a:p>
                  </a:txBody>
                  <a:tcPr marL="121920" marR="121920" marT="60960" marB="60960"/>
                </a:tc>
                <a:extLst>
                  <a:ext uri="{0D108BD9-81ED-4DB2-BD59-A6C34878D82A}">
                    <a16:rowId xmlns:a16="http://schemas.microsoft.com/office/drawing/2014/main" val="1459042715"/>
                  </a:ext>
                </a:extLst>
              </a:tr>
            </a:tbl>
          </a:graphicData>
        </a:graphic>
      </p:graphicFrame>
    </p:spTree>
    <p:extLst>
      <p:ext uri="{BB962C8B-B14F-4D97-AF65-F5344CB8AC3E}">
        <p14:creationId xmlns:p14="http://schemas.microsoft.com/office/powerpoint/2010/main" val="5517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Instructions</a:t>
            </a:r>
          </a:p>
        </p:txBody>
      </p:sp>
      <p:sp>
        <p:nvSpPr>
          <p:cNvPr id="4" name="Content Placeholder 3"/>
          <p:cNvSpPr>
            <a:spLocks noGrp="1"/>
          </p:cNvSpPr>
          <p:nvPr>
            <p:ph sz="quarter" idx="10"/>
          </p:nvPr>
        </p:nvSpPr>
        <p:spPr>
          <a:xfrm>
            <a:off x="3710940" y="1676401"/>
            <a:ext cx="7599790" cy="3985260"/>
          </a:xfrm>
        </p:spPr>
        <p:txBody>
          <a:bodyPr>
            <a:noAutofit/>
          </a:bodyPr>
          <a:lstStyle/>
          <a:p>
            <a:pPr marL="0" indent="0">
              <a:lnSpc>
                <a:spcPct val="120000"/>
              </a:lnSpc>
              <a:spcBef>
                <a:spcPts val="0"/>
              </a:spcBef>
              <a:spcAft>
                <a:spcPts val="0"/>
              </a:spcAft>
              <a:buNone/>
            </a:pPr>
            <a:r>
              <a:rPr lang="en-US" sz="1600" b="1" dirty="0"/>
              <a:t>Instructions</a:t>
            </a:r>
          </a:p>
          <a:p>
            <a:pPr>
              <a:lnSpc>
                <a:spcPct val="120000"/>
              </a:lnSpc>
              <a:spcBef>
                <a:spcPts val="0"/>
              </a:spcBef>
              <a:spcAft>
                <a:spcPts val="0"/>
              </a:spcAft>
            </a:pPr>
            <a:r>
              <a:rPr lang="en-US" sz="1600" dirty="0"/>
              <a:t>Aspects of the presentation should be tailored to your organization’s mission and values</a:t>
            </a:r>
          </a:p>
          <a:p>
            <a:pPr lvl="1">
              <a:lnSpc>
                <a:spcPct val="120000"/>
              </a:lnSpc>
              <a:spcBef>
                <a:spcPts val="0"/>
              </a:spcBef>
              <a:spcAft>
                <a:spcPts val="0"/>
              </a:spcAft>
            </a:pPr>
            <a:r>
              <a:rPr lang="en-US" sz="1400" dirty="0"/>
              <a:t>Slides will note where organization-specific information is necessary</a:t>
            </a:r>
          </a:p>
          <a:p>
            <a:pPr>
              <a:lnSpc>
                <a:spcPct val="120000"/>
              </a:lnSpc>
              <a:spcBef>
                <a:spcPts val="0"/>
              </a:spcBef>
              <a:spcAft>
                <a:spcPts val="0"/>
              </a:spcAft>
            </a:pPr>
            <a:r>
              <a:rPr lang="en-US" sz="1600" dirty="0"/>
              <a:t>Best practice: obtain your annual 340B purchases and calculate 340B savings to fully optimize this presentation</a:t>
            </a:r>
          </a:p>
          <a:p>
            <a:pPr lvl="1">
              <a:lnSpc>
                <a:spcPct val="120000"/>
              </a:lnSpc>
              <a:spcBef>
                <a:spcPts val="0"/>
              </a:spcBef>
              <a:spcAft>
                <a:spcPts val="0"/>
              </a:spcAft>
            </a:pPr>
            <a:r>
              <a:rPr lang="en-US" sz="1400" dirty="0"/>
              <a:t>For assistance with calculating 340B savings, check whether your wholesaler provides a report comparing 340B purchases to what the price would have been on a WAC or GPO account </a:t>
            </a:r>
          </a:p>
          <a:p>
            <a:pPr lvl="1">
              <a:lnSpc>
                <a:spcPct val="120000"/>
              </a:lnSpc>
              <a:spcBef>
                <a:spcPts val="0"/>
              </a:spcBef>
              <a:spcAft>
                <a:spcPts val="0"/>
              </a:spcAft>
            </a:pPr>
            <a:r>
              <a:rPr lang="en-US" sz="1400" dirty="0"/>
              <a:t>Reference the Dashboard Best Practices Tool, available at </a:t>
            </a:r>
            <a:r>
              <a:rPr lang="en-US" sz="1400" dirty="0">
                <a:hlinkClick r:id="rId3"/>
              </a:rPr>
              <a:t>https://www.340bpvp.com/education/340b-tools/</a:t>
            </a:r>
            <a:r>
              <a:rPr lang="en-US" sz="1400" dirty="0"/>
              <a:t> </a:t>
            </a:r>
          </a:p>
          <a:p>
            <a:pPr>
              <a:lnSpc>
                <a:spcPct val="120000"/>
              </a:lnSpc>
              <a:spcBef>
                <a:spcPts val="0"/>
              </a:spcBef>
              <a:spcAft>
                <a:spcPts val="0"/>
              </a:spcAft>
            </a:pPr>
            <a:r>
              <a:rPr lang="en-US" sz="1600" dirty="0"/>
              <a:t>This template contains core slides that are appropriate for all entity types and a separate appendix to select specific slides that pertain to your FTE request</a:t>
            </a:r>
          </a:p>
          <a:p>
            <a:pPr>
              <a:lnSpc>
                <a:spcPct val="120000"/>
              </a:lnSpc>
              <a:spcBef>
                <a:spcPts val="0"/>
              </a:spcBef>
              <a:spcAft>
                <a:spcPts val="0"/>
              </a:spcAft>
            </a:pPr>
            <a:r>
              <a:rPr lang="en-US" sz="1600" dirty="0"/>
              <a:t>The notes section below includes slide background and instructions</a:t>
            </a:r>
          </a:p>
          <a:p>
            <a:pPr>
              <a:lnSpc>
                <a:spcPct val="120000"/>
              </a:lnSpc>
              <a:spcBef>
                <a:spcPts val="0"/>
              </a:spcBef>
              <a:spcAft>
                <a:spcPts val="0"/>
              </a:spcAft>
            </a:pPr>
            <a:endParaRPr lang="en-US" sz="1800" dirty="0"/>
          </a:p>
        </p:txBody>
      </p:sp>
      <p:sp>
        <p:nvSpPr>
          <p:cNvPr id="5" name="TextBox 4"/>
          <p:cNvSpPr txBox="1"/>
          <p:nvPr/>
        </p:nvSpPr>
        <p:spPr>
          <a:xfrm>
            <a:off x="637187" y="1751086"/>
            <a:ext cx="2239869" cy="4093454"/>
          </a:xfrm>
          <a:prstGeom prst="rect">
            <a:avLst/>
          </a:prstGeom>
          <a:noFill/>
        </p:spPr>
        <p:txBody>
          <a:bodyPr wrap="square" lIns="68580" tIns="68580" rIns="68580" bIns="68580" rtlCol="0">
            <a:noAutofit/>
          </a:bodyPr>
          <a:lstStyle/>
          <a:p>
            <a:pPr marL="0" lvl="1" defTabSz="600075">
              <a:lnSpc>
                <a:spcPct val="105000"/>
              </a:lnSpc>
              <a:spcBef>
                <a:spcPct val="0"/>
              </a:spcBef>
              <a:spcAft>
                <a:spcPts val="900"/>
              </a:spcAft>
            </a:pPr>
            <a:r>
              <a:rPr lang="en-US" sz="1600" b="1" dirty="0">
                <a:solidFill>
                  <a:srgbClr val="002060"/>
                </a:solidFill>
                <a:latin typeface="+mj-lt"/>
              </a:rPr>
              <a:t>Purpose</a:t>
            </a:r>
          </a:p>
          <a:p>
            <a:pPr marL="0" lvl="1" defTabSz="600075">
              <a:lnSpc>
                <a:spcPct val="105000"/>
              </a:lnSpc>
              <a:spcBef>
                <a:spcPct val="0"/>
              </a:spcBef>
              <a:spcAft>
                <a:spcPts val="900"/>
              </a:spcAft>
            </a:pPr>
            <a:r>
              <a:rPr lang="en-US" sz="1600" dirty="0">
                <a:solidFill>
                  <a:srgbClr val="002060"/>
                </a:solidFill>
              </a:rPr>
              <a:t>This tool serves as a customizable template to support new 340B-related staff requests by the hiring manager (manager/director/VP) to present to the organization’s C-suite (approving body)</a:t>
            </a:r>
            <a:endParaRPr lang="en-US" sz="1600" b="1" dirty="0">
              <a:solidFill>
                <a:srgbClr val="002060"/>
              </a:solidFill>
              <a:latin typeface="+mj-lt"/>
            </a:endParaRPr>
          </a:p>
        </p:txBody>
      </p:sp>
      <p:cxnSp>
        <p:nvCxnSpPr>
          <p:cNvPr id="6" name="Straight Connector 5"/>
          <p:cNvCxnSpPr/>
          <p:nvPr/>
        </p:nvCxnSpPr>
        <p:spPr>
          <a:xfrm>
            <a:off x="3299460" y="1676401"/>
            <a:ext cx="0" cy="4114799"/>
          </a:xfrm>
          <a:prstGeom prst="line">
            <a:avLst/>
          </a:prstGeom>
          <a:ln w="12700" cap="sq">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76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22679-9D8D-4825-9441-0866463D1297}"/>
              </a:ext>
            </a:extLst>
          </p:cNvPr>
          <p:cNvSpPr>
            <a:spLocks noGrp="1"/>
          </p:cNvSpPr>
          <p:nvPr>
            <p:ph type="title"/>
          </p:nvPr>
        </p:nvSpPr>
        <p:spPr/>
        <p:txBody>
          <a:bodyPr/>
          <a:lstStyle/>
          <a:p>
            <a:r>
              <a:rPr lang="en-US" dirty="0"/>
              <a:t>System Analysis: Audit</a:t>
            </a:r>
          </a:p>
        </p:txBody>
      </p:sp>
      <p:graphicFrame>
        <p:nvGraphicFramePr>
          <p:cNvPr id="4" name="Content Placeholder 3">
            <a:extLst>
              <a:ext uri="{FF2B5EF4-FFF2-40B4-BE49-F238E27FC236}">
                <a16:creationId xmlns:a16="http://schemas.microsoft.com/office/drawing/2014/main" id="{29091814-FBF4-45DB-8BBB-2680D53D9BAF}"/>
              </a:ext>
            </a:extLst>
          </p:cNvPr>
          <p:cNvGraphicFramePr>
            <a:graphicFrameLocks/>
          </p:cNvGraphicFramePr>
          <p:nvPr>
            <p:extLst>
              <p:ext uri="{D42A27DB-BD31-4B8C-83A1-F6EECF244321}">
                <p14:modId xmlns:p14="http://schemas.microsoft.com/office/powerpoint/2010/main" val="2056539711"/>
              </p:ext>
            </p:extLst>
          </p:nvPr>
        </p:nvGraphicFramePr>
        <p:xfrm>
          <a:off x="415636" y="1371599"/>
          <a:ext cx="11388436" cy="4541666"/>
        </p:xfrm>
        <a:graphic>
          <a:graphicData uri="http://schemas.openxmlformats.org/drawingml/2006/table">
            <a:tbl>
              <a:tblPr firstRow="1" bandRow="1">
                <a:tableStyleId>{7DF18680-E054-41AD-8BC1-D1AEF772440D}</a:tableStyleId>
              </a:tblPr>
              <a:tblGrid>
                <a:gridCol w="1962634">
                  <a:extLst>
                    <a:ext uri="{9D8B030D-6E8A-4147-A177-3AD203B41FA5}">
                      <a16:colId xmlns:a16="http://schemas.microsoft.com/office/drawing/2014/main" val="20000"/>
                    </a:ext>
                  </a:extLst>
                </a:gridCol>
                <a:gridCol w="2091753">
                  <a:extLst>
                    <a:ext uri="{9D8B030D-6E8A-4147-A177-3AD203B41FA5}">
                      <a16:colId xmlns:a16="http://schemas.microsoft.com/office/drawing/2014/main" val="20001"/>
                    </a:ext>
                  </a:extLst>
                </a:gridCol>
                <a:gridCol w="2479115">
                  <a:extLst>
                    <a:ext uri="{9D8B030D-6E8A-4147-A177-3AD203B41FA5}">
                      <a16:colId xmlns:a16="http://schemas.microsoft.com/office/drawing/2014/main" val="20002"/>
                    </a:ext>
                  </a:extLst>
                </a:gridCol>
                <a:gridCol w="2427467">
                  <a:extLst>
                    <a:ext uri="{9D8B030D-6E8A-4147-A177-3AD203B41FA5}">
                      <a16:colId xmlns:a16="http://schemas.microsoft.com/office/drawing/2014/main" val="20003"/>
                    </a:ext>
                  </a:extLst>
                </a:gridCol>
                <a:gridCol w="2427467">
                  <a:extLst>
                    <a:ext uri="{9D8B030D-6E8A-4147-A177-3AD203B41FA5}">
                      <a16:colId xmlns:a16="http://schemas.microsoft.com/office/drawing/2014/main" val="608682372"/>
                    </a:ext>
                  </a:extLst>
                </a:gridCol>
              </a:tblGrid>
              <a:tr h="996554">
                <a:tc>
                  <a:txBody>
                    <a:bodyPr/>
                    <a:lstStyle/>
                    <a:p>
                      <a:pPr algn="ctr"/>
                      <a:r>
                        <a:rPr lang="en-US" sz="2000" dirty="0"/>
                        <a:t>Outpatient drug expenses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615519">
                <a:tc>
                  <a:txBody>
                    <a:bodyPr/>
                    <a:lstStyle/>
                    <a:p>
                      <a:r>
                        <a:rPr lang="en-US" sz="2000" dirty="0"/>
                        <a:t>&lt;$100K </a:t>
                      </a:r>
                      <a:r>
                        <a:rPr lang="en-US" sz="1400" dirty="0"/>
                        <a:t>(n=11)</a:t>
                      </a:r>
                      <a:endParaRPr lang="en-US" sz="1400" i="1" dirty="0"/>
                    </a:p>
                  </a:txBody>
                  <a:tcPr marL="121920" marR="121920" marT="60960" marB="60960"/>
                </a:tc>
                <a:tc>
                  <a:txBody>
                    <a:bodyPr/>
                    <a:lstStyle/>
                    <a:p>
                      <a:pPr algn="ctr"/>
                      <a:r>
                        <a:rPr lang="en-US" sz="2000" dirty="0"/>
                        <a:t>40%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90%</a:t>
                      </a:r>
                    </a:p>
                  </a:txBody>
                  <a:tcPr marL="121920" marR="121920" marT="60960" marB="60960"/>
                </a:tc>
                <a:tc>
                  <a:txBody>
                    <a:bodyPr/>
                    <a:lstStyle/>
                    <a:p>
                      <a:pPr algn="ctr"/>
                      <a:r>
                        <a:rPr lang="en-US" sz="2000" dirty="0"/>
                        <a:t>80%</a:t>
                      </a:r>
                    </a:p>
                  </a:txBody>
                  <a:tcPr marL="121920" marR="121920" marT="60960" marB="60960"/>
                </a:tc>
                <a:extLst>
                  <a:ext uri="{0D108BD9-81ED-4DB2-BD59-A6C34878D82A}">
                    <a16:rowId xmlns:a16="http://schemas.microsoft.com/office/drawing/2014/main" val="10001"/>
                  </a:ext>
                </a:extLst>
              </a:tr>
              <a:tr h="771216">
                <a:tc>
                  <a:txBody>
                    <a:bodyPr/>
                    <a:lstStyle/>
                    <a:p>
                      <a:r>
                        <a:rPr lang="en-US" sz="2000" dirty="0"/>
                        <a:t>$100K–$1M </a:t>
                      </a:r>
                      <a:r>
                        <a:rPr lang="en-US" sz="1400" dirty="0"/>
                        <a:t>(n=12)</a:t>
                      </a:r>
                      <a:r>
                        <a:rPr lang="en-US" sz="2000" dirty="0"/>
                        <a:t> </a:t>
                      </a:r>
                      <a:endParaRPr lang="en-US" sz="1400" i="1" dirty="0"/>
                    </a:p>
                  </a:txBody>
                  <a:tcPr marL="121920" marR="121920" marT="60960" marB="60960"/>
                </a:tc>
                <a:tc>
                  <a:txBody>
                    <a:bodyPr/>
                    <a:lstStyle/>
                    <a:p>
                      <a:pPr algn="ctr"/>
                      <a:r>
                        <a:rPr lang="en-US" sz="2000" dirty="0"/>
                        <a:t>58%</a:t>
                      </a:r>
                    </a:p>
                  </a:txBody>
                  <a:tcPr marL="121920" marR="121920" marT="60960" marB="60960"/>
                </a:tc>
                <a:tc>
                  <a:txBody>
                    <a:bodyPr/>
                    <a:lstStyle/>
                    <a:p>
                      <a:pPr algn="ctr"/>
                      <a:r>
                        <a:rPr lang="en-US" sz="2000" dirty="0"/>
                        <a:t>67%</a:t>
                      </a:r>
                    </a:p>
                  </a:txBody>
                  <a:tcPr marL="121920" marR="121920" marT="60960" marB="60960"/>
                </a:tc>
                <a:tc>
                  <a:txBody>
                    <a:bodyPr/>
                    <a:lstStyle/>
                    <a:p>
                      <a:pPr algn="ctr"/>
                      <a:r>
                        <a:rPr lang="en-US" sz="2000" dirty="0"/>
                        <a:t>58%</a:t>
                      </a:r>
                    </a:p>
                  </a:txBody>
                  <a:tcPr marL="121920" marR="121920" marT="60960" marB="60960"/>
                </a:tc>
                <a:tc>
                  <a:txBody>
                    <a:bodyPr/>
                    <a:lstStyle/>
                    <a:p>
                      <a:pPr algn="ctr"/>
                      <a:r>
                        <a:rPr lang="en-US" sz="2000" dirty="0"/>
                        <a:t>83%</a:t>
                      </a:r>
                    </a:p>
                  </a:txBody>
                  <a:tcPr marL="121920" marR="121920" marT="60960" marB="60960"/>
                </a:tc>
                <a:extLst>
                  <a:ext uri="{0D108BD9-81ED-4DB2-BD59-A6C34878D82A}">
                    <a16:rowId xmlns:a16="http://schemas.microsoft.com/office/drawing/2014/main" val="10002"/>
                  </a:ext>
                </a:extLst>
              </a:tr>
              <a:tr h="771216">
                <a:tc>
                  <a:txBody>
                    <a:bodyPr/>
                    <a:lstStyle/>
                    <a:p>
                      <a:r>
                        <a:rPr lang="en-US" sz="2000" dirty="0"/>
                        <a:t>$1M–$15M </a:t>
                      </a:r>
                      <a:r>
                        <a:rPr lang="en-US" sz="1400" dirty="0"/>
                        <a:t>(n=17)</a:t>
                      </a:r>
                      <a:r>
                        <a:rPr lang="en-US" sz="2000" dirty="0"/>
                        <a:t> </a:t>
                      </a:r>
                      <a:endParaRPr lang="en-US" sz="1400" i="1" dirty="0"/>
                    </a:p>
                  </a:txBody>
                  <a:tcPr marL="121920" marR="121920" marT="60960" marB="60960"/>
                </a:tc>
                <a:tc>
                  <a:txBody>
                    <a:bodyPr/>
                    <a:lstStyle/>
                    <a:p>
                      <a:pPr algn="ctr"/>
                      <a:r>
                        <a:rPr lang="en-US" sz="2000" dirty="0"/>
                        <a:t>79%</a:t>
                      </a:r>
                    </a:p>
                  </a:txBody>
                  <a:tcPr marL="121920" marR="121920" marT="60960" marB="60960"/>
                </a:tc>
                <a:tc>
                  <a:txBody>
                    <a:bodyPr/>
                    <a:lstStyle/>
                    <a:p>
                      <a:pPr algn="ctr"/>
                      <a:r>
                        <a:rPr lang="en-US" sz="2000" dirty="0"/>
                        <a:t>86%</a:t>
                      </a:r>
                    </a:p>
                  </a:txBody>
                  <a:tcPr marL="121920" marR="121920" marT="60960" marB="60960"/>
                </a:tc>
                <a:tc>
                  <a:txBody>
                    <a:bodyPr/>
                    <a:lstStyle/>
                    <a:p>
                      <a:pPr algn="ctr"/>
                      <a:r>
                        <a:rPr lang="en-US" sz="2000" dirty="0"/>
                        <a:t>77%</a:t>
                      </a:r>
                    </a:p>
                  </a:txBody>
                  <a:tcPr marL="121920" marR="121920" marT="60960" marB="60960"/>
                </a:tc>
                <a:tc>
                  <a:txBody>
                    <a:bodyPr/>
                    <a:lstStyle/>
                    <a:p>
                      <a:pPr algn="ctr"/>
                      <a:r>
                        <a:rPr lang="en-US" sz="2000" dirty="0"/>
                        <a:t>69%</a:t>
                      </a:r>
                    </a:p>
                  </a:txBody>
                  <a:tcPr marL="121920" marR="121920" marT="60960" marB="60960"/>
                </a:tc>
                <a:extLst>
                  <a:ext uri="{0D108BD9-81ED-4DB2-BD59-A6C34878D82A}">
                    <a16:rowId xmlns:a16="http://schemas.microsoft.com/office/drawing/2014/main" val="10003"/>
                  </a:ext>
                </a:extLst>
              </a:tr>
              <a:tr h="606270">
                <a:tc>
                  <a:txBody>
                    <a:bodyPr/>
                    <a:lstStyle/>
                    <a:p>
                      <a:r>
                        <a:rPr lang="en-US" sz="2000" dirty="0"/>
                        <a:t>$15M–$100M </a:t>
                      </a:r>
                      <a:r>
                        <a:rPr lang="en-US" sz="1400" dirty="0"/>
                        <a:t>(n=16)</a:t>
                      </a:r>
                      <a:endParaRPr lang="en-US" sz="1400" i="1" dirty="0"/>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87%</a:t>
                      </a:r>
                    </a:p>
                  </a:txBody>
                  <a:tcPr marL="121920" marR="121920" marT="60960" marB="60960"/>
                </a:tc>
                <a:tc>
                  <a:txBody>
                    <a:bodyPr/>
                    <a:lstStyle/>
                    <a:p>
                      <a:pPr algn="ctr"/>
                      <a:r>
                        <a:rPr lang="en-US" sz="2000" dirty="0"/>
                        <a:t>80%</a:t>
                      </a:r>
                    </a:p>
                  </a:txBody>
                  <a:tcPr marL="121920" marR="121920" marT="60960" marB="60960"/>
                </a:tc>
                <a:tc>
                  <a:txBody>
                    <a:bodyPr/>
                    <a:lstStyle/>
                    <a:p>
                      <a:pPr algn="ctr"/>
                      <a:r>
                        <a:rPr lang="en-US" sz="2000" dirty="0"/>
                        <a:t>43%</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73%</a:t>
                      </a:r>
                    </a:p>
                  </a:txBody>
                  <a:tcPr marL="121920" marR="121920" marT="60960" marB="60960"/>
                </a:tc>
                <a:extLst>
                  <a:ext uri="{0D108BD9-81ED-4DB2-BD59-A6C34878D82A}">
                    <a16:rowId xmlns:a16="http://schemas.microsoft.com/office/drawing/2014/main" val="10004"/>
                  </a:ext>
                </a:extLst>
              </a:tr>
              <a:tr h="707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&gt;$100M </a:t>
                      </a:r>
                      <a:r>
                        <a:rPr kumimoji="0" lang="en-US" sz="1400" b="0" i="0" u="none" strike="noStrike" kern="1200" cap="none" spc="0" normalizeH="0" baseline="0" noProof="0" dirty="0">
                          <a:ln>
                            <a:noFill/>
                          </a:ln>
                          <a:solidFill>
                            <a:prstClr val="black"/>
                          </a:solidFill>
                          <a:effectLst/>
                          <a:uLnTx/>
                          <a:uFillTx/>
                          <a:latin typeface="+mn-lt"/>
                          <a:ea typeface="+mn-ea"/>
                          <a:cs typeface="+mn-cs"/>
                        </a:rPr>
                        <a:t>(n=10)</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sz="1400" i="1" dirty="0"/>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90%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90%</a:t>
                      </a:r>
                    </a:p>
                  </a:txBody>
                  <a:tcPr marL="121920" marR="121920" marT="60960" marB="60960"/>
                </a:tc>
                <a:extLst>
                  <a:ext uri="{0D108BD9-81ED-4DB2-BD59-A6C34878D82A}">
                    <a16:rowId xmlns:a16="http://schemas.microsoft.com/office/drawing/2014/main" val="1459042715"/>
                  </a:ext>
                </a:extLst>
              </a:tr>
            </a:tbl>
          </a:graphicData>
        </a:graphic>
      </p:graphicFrame>
    </p:spTree>
    <p:extLst>
      <p:ext uri="{BB962C8B-B14F-4D97-AF65-F5344CB8AC3E}">
        <p14:creationId xmlns:p14="http://schemas.microsoft.com/office/powerpoint/2010/main" val="328771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DF505-31B8-4F90-A9CD-6A06CE4E11F2}"/>
              </a:ext>
            </a:extLst>
          </p:cNvPr>
          <p:cNvSpPr>
            <a:spLocks noGrp="1"/>
          </p:cNvSpPr>
          <p:nvPr>
            <p:ph type="title"/>
          </p:nvPr>
        </p:nvSpPr>
        <p:spPr/>
        <p:txBody>
          <a:bodyPr/>
          <a:lstStyle/>
          <a:p>
            <a:r>
              <a:rPr lang="en-US" dirty="0"/>
              <a:t> </a:t>
            </a:r>
          </a:p>
        </p:txBody>
      </p:sp>
      <p:sp>
        <p:nvSpPr>
          <p:cNvPr id="2" name="Content Placeholder 1"/>
          <p:cNvSpPr>
            <a:spLocks noGrp="1"/>
          </p:cNvSpPr>
          <p:nvPr>
            <p:ph sz="quarter" idx="10"/>
          </p:nvPr>
        </p:nvSpPr>
        <p:spPr/>
        <p:txBody>
          <a:bodyPr>
            <a:noAutofit/>
          </a:bodyPr>
          <a:lstStyle/>
          <a:p>
            <a:pPr marL="0" indent="0">
              <a:spcBef>
                <a:spcPts val="0"/>
              </a:spcBef>
              <a:spcAft>
                <a:spcPts val="0"/>
              </a:spcAft>
              <a:buNone/>
            </a:pPr>
            <a:r>
              <a:rPr lang="en-US" sz="2400" dirty="0"/>
              <a:t>340B Registration </a:t>
            </a:r>
          </a:p>
          <a:p>
            <a:pPr lvl="1">
              <a:spcBef>
                <a:spcPts val="0"/>
              </a:spcBef>
              <a:spcAft>
                <a:spcPts val="0"/>
              </a:spcAft>
            </a:pPr>
            <a:r>
              <a:rPr lang="en-US" sz="2000" dirty="0"/>
              <a:t>Responsible for 340B OPAIS accuracy as primary contact</a:t>
            </a:r>
          </a:p>
          <a:p>
            <a:pPr marL="0" indent="0">
              <a:spcBef>
                <a:spcPts val="0"/>
              </a:spcBef>
              <a:spcAft>
                <a:spcPts val="0"/>
              </a:spcAft>
              <a:buNone/>
            </a:pPr>
            <a:r>
              <a:rPr lang="en-US" sz="2400" dirty="0"/>
              <a:t>Policy and Procedure Development</a:t>
            </a:r>
          </a:p>
          <a:p>
            <a:pPr lvl="1">
              <a:spcBef>
                <a:spcPts val="0"/>
              </a:spcBef>
              <a:spcAft>
                <a:spcPts val="0"/>
              </a:spcAft>
            </a:pPr>
            <a:r>
              <a:rPr lang="en-US" sz="2000" dirty="0"/>
              <a:t>Monitors newly passed legislation and guides program changes</a:t>
            </a:r>
          </a:p>
          <a:p>
            <a:pPr lvl="1">
              <a:spcBef>
                <a:spcPts val="0"/>
              </a:spcBef>
              <a:spcAft>
                <a:spcPts val="0"/>
              </a:spcAft>
            </a:pPr>
            <a:r>
              <a:rPr lang="en-US" sz="2000" dirty="0"/>
              <a:t>Collaborates with 340B Prime Vendor Program on best practices</a:t>
            </a:r>
          </a:p>
          <a:p>
            <a:pPr marL="0" indent="0">
              <a:spcBef>
                <a:spcPts val="0"/>
              </a:spcBef>
              <a:spcAft>
                <a:spcPts val="0"/>
              </a:spcAft>
              <a:buNone/>
            </a:pPr>
            <a:r>
              <a:rPr lang="en-US" sz="2400" dirty="0"/>
              <a:t>Audit Supervisor </a:t>
            </a:r>
          </a:p>
          <a:p>
            <a:pPr lvl="1">
              <a:spcBef>
                <a:spcPts val="0"/>
              </a:spcBef>
              <a:spcAft>
                <a:spcPts val="0"/>
              </a:spcAft>
            </a:pPr>
            <a:r>
              <a:rPr lang="en-US" sz="2000" dirty="0"/>
              <a:t>Develops and executes regular auditing program </a:t>
            </a:r>
          </a:p>
          <a:p>
            <a:pPr lvl="1">
              <a:spcBef>
                <a:spcPts val="0"/>
              </a:spcBef>
              <a:spcAft>
                <a:spcPts val="0"/>
              </a:spcAft>
            </a:pPr>
            <a:r>
              <a:rPr lang="en-US" sz="2000" dirty="0"/>
              <a:t>Evaluates necessary self-reporting and needed program changes</a:t>
            </a:r>
          </a:p>
          <a:p>
            <a:pPr marL="0" indent="0">
              <a:spcBef>
                <a:spcPts val="0"/>
              </a:spcBef>
              <a:spcAft>
                <a:spcPts val="0"/>
              </a:spcAft>
              <a:buNone/>
            </a:pPr>
            <a:r>
              <a:rPr lang="en-US" sz="2400" dirty="0"/>
              <a:t>Program Optimization </a:t>
            </a:r>
          </a:p>
          <a:p>
            <a:pPr lvl="1">
              <a:spcBef>
                <a:spcPts val="0"/>
              </a:spcBef>
              <a:spcAft>
                <a:spcPts val="0"/>
              </a:spcAft>
            </a:pPr>
            <a:r>
              <a:rPr lang="en-US" sz="2000" dirty="0"/>
              <a:t>Reviews and negotiates new 340B contracts </a:t>
            </a:r>
          </a:p>
          <a:p>
            <a:pPr lvl="1">
              <a:spcBef>
                <a:spcPts val="0"/>
              </a:spcBef>
              <a:spcAft>
                <a:spcPts val="0"/>
              </a:spcAft>
            </a:pPr>
            <a:r>
              <a:rPr lang="en-US" sz="2000" dirty="0"/>
              <a:t>Assesses opportunities for cost savings (sub-WAC, sub-340B)</a:t>
            </a:r>
          </a:p>
          <a:p>
            <a:pPr>
              <a:spcBef>
                <a:spcPts val="0"/>
              </a:spcBef>
              <a:spcAft>
                <a:spcPts val="0"/>
              </a:spcAft>
            </a:pPr>
            <a:endParaRPr lang="en-US" sz="1400" dirty="0"/>
          </a:p>
          <a:p>
            <a:pPr marL="0" indent="0" algn="ctr">
              <a:spcBef>
                <a:spcPts val="0"/>
              </a:spcBef>
              <a:spcAft>
                <a:spcPts val="0"/>
              </a:spcAft>
              <a:buNone/>
            </a:pPr>
            <a:r>
              <a:rPr lang="en-US" sz="2400" dirty="0"/>
              <a:t>*Pull relevant duties from </a:t>
            </a:r>
            <a:r>
              <a:rPr lang="en-US" sz="2400" dirty="0">
                <a:hlinkClick r:id="rId3"/>
              </a:rPr>
              <a:t>340B Manager and Coordinator JD Template Tool </a:t>
            </a:r>
            <a:r>
              <a:rPr lang="en-US" sz="2400" dirty="0"/>
              <a:t>on 340bpvp.com/education/340b-tools*</a:t>
            </a:r>
          </a:p>
          <a:p>
            <a:pPr>
              <a:spcBef>
                <a:spcPts val="0"/>
              </a:spcBef>
              <a:spcAft>
                <a:spcPts val="0"/>
              </a:spcAft>
            </a:pPr>
            <a:endParaRPr lang="en-US" sz="3200" dirty="0"/>
          </a:p>
        </p:txBody>
      </p:sp>
      <p:sp>
        <p:nvSpPr>
          <p:cNvPr id="4"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Manager/Coordinator Job Duties </a:t>
            </a:r>
          </a:p>
        </p:txBody>
      </p:sp>
    </p:spTree>
    <p:extLst>
      <p:ext uri="{BB962C8B-B14F-4D97-AF65-F5344CB8AC3E}">
        <p14:creationId xmlns:p14="http://schemas.microsoft.com/office/powerpoint/2010/main" val="257737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5AF7B-EF41-465A-ABF4-80D2BA36A256}"/>
              </a:ext>
            </a:extLst>
          </p:cNvPr>
          <p:cNvSpPr>
            <a:spLocks noGrp="1"/>
          </p:cNvSpPr>
          <p:nvPr>
            <p:ph type="title"/>
          </p:nvPr>
        </p:nvSpPr>
        <p:spPr/>
        <p:txBody>
          <a:bodyPr/>
          <a:lstStyle/>
          <a:p>
            <a:r>
              <a:rPr lang="en-US" dirty="0"/>
              <a:t> </a:t>
            </a:r>
          </a:p>
        </p:txBody>
      </p:sp>
      <p:sp>
        <p:nvSpPr>
          <p:cNvPr id="2" name="Content Placeholder 1"/>
          <p:cNvSpPr>
            <a:spLocks noGrp="1"/>
          </p:cNvSpPr>
          <p:nvPr>
            <p:ph sz="quarter" idx="10"/>
          </p:nvPr>
        </p:nvSpPr>
        <p:spPr/>
        <p:txBody>
          <a:bodyPr>
            <a:noAutofit/>
          </a:bodyPr>
          <a:lstStyle/>
          <a:p>
            <a:pPr marL="0" indent="0">
              <a:spcBef>
                <a:spcPts val="0"/>
              </a:spcBef>
              <a:spcAft>
                <a:spcPts val="0"/>
              </a:spcAft>
              <a:buNone/>
            </a:pPr>
            <a:r>
              <a:rPr lang="en-US" sz="2400" dirty="0"/>
              <a:t>Auditing </a:t>
            </a:r>
          </a:p>
          <a:p>
            <a:pPr lvl="1">
              <a:spcBef>
                <a:spcPts val="0"/>
              </a:spcBef>
              <a:spcAft>
                <a:spcPts val="0"/>
              </a:spcAft>
            </a:pPr>
            <a:r>
              <a:rPr lang="en-US" sz="2000" dirty="0"/>
              <a:t>Participate in self- and external audits of 340B Program</a:t>
            </a:r>
          </a:p>
          <a:p>
            <a:pPr lvl="1">
              <a:spcBef>
                <a:spcPts val="0"/>
              </a:spcBef>
              <a:spcAft>
                <a:spcPts val="0"/>
              </a:spcAft>
            </a:pPr>
            <a:r>
              <a:rPr lang="en-US" sz="2000" dirty="0"/>
              <a:t>Evaluate patient eligibility and 340B compliance </a:t>
            </a:r>
          </a:p>
          <a:p>
            <a:pPr marL="0" indent="0">
              <a:spcBef>
                <a:spcPts val="0"/>
              </a:spcBef>
              <a:spcAft>
                <a:spcPts val="0"/>
              </a:spcAft>
              <a:buNone/>
            </a:pPr>
            <a:r>
              <a:rPr lang="en-US" sz="2400" dirty="0"/>
              <a:t>Financial Analysis </a:t>
            </a:r>
          </a:p>
          <a:p>
            <a:pPr lvl="1">
              <a:spcBef>
                <a:spcPts val="0"/>
              </a:spcBef>
              <a:spcAft>
                <a:spcPts val="0"/>
              </a:spcAft>
            </a:pPr>
            <a:r>
              <a:rPr lang="en-US" sz="2000" dirty="0"/>
              <a:t>Recognize 340B financial impact</a:t>
            </a:r>
          </a:p>
          <a:p>
            <a:pPr marL="0" indent="0">
              <a:spcBef>
                <a:spcPts val="0"/>
              </a:spcBef>
              <a:spcAft>
                <a:spcPts val="0"/>
              </a:spcAft>
              <a:buNone/>
            </a:pPr>
            <a:r>
              <a:rPr lang="en-US" sz="2400" dirty="0"/>
              <a:t>Reporting </a:t>
            </a:r>
          </a:p>
          <a:p>
            <a:pPr lvl="1">
              <a:spcBef>
                <a:spcPts val="0"/>
              </a:spcBef>
              <a:spcAft>
                <a:spcPts val="0"/>
              </a:spcAft>
            </a:pPr>
            <a:r>
              <a:rPr lang="en-US" sz="2000" dirty="0"/>
              <a:t>Develop reports to assist in tracking financial impact of 340B to the entity</a:t>
            </a:r>
          </a:p>
          <a:p>
            <a:pPr lvl="1">
              <a:spcBef>
                <a:spcPts val="0"/>
              </a:spcBef>
              <a:spcAft>
                <a:spcPts val="0"/>
              </a:spcAft>
            </a:pPr>
            <a:r>
              <a:rPr lang="en-US" sz="2000" dirty="0"/>
              <a:t>Monitor, report, and analyze contract pharmacy data </a:t>
            </a:r>
          </a:p>
          <a:p>
            <a:pPr marL="0" indent="0">
              <a:spcBef>
                <a:spcPts val="0"/>
              </a:spcBef>
              <a:spcAft>
                <a:spcPts val="0"/>
              </a:spcAft>
              <a:buNone/>
            </a:pPr>
            <a:r>
              <a:rPr lang="en-US" sz="2400" dirty="0"/>
              <a:t>Split Billing </a:t>
            </a:r>
          </a:p>
          <a:p>
            <a:pPr lvl="1">
              <a:spcBef>
                <a:spcPts val="0"/>
              </a:spcBef>
              <a:spcAft>
                <a:spcPts val="0"/>
              </a:spcAft>
            </a:pPr>
            <a:r>
              <a:rPr lang="en-US" sz="2000" dirty="0"/>
              <a:t>Supervise and audit 340B split-billing software; coordinate purchasing and buyer compliance </a:t>
            </a:r>
          </a:p>
          <a:p>
            <a:pPr lvl="1">
              <a:spcBef>
                <a:spcPts val="0"/>
              </a:spcBef>
              <a:spcAft>
                <a:spcPts val="0"/>
              </a:spcAft>
            </a:pPr>
            <a:endParaRPr lang="en-US" sz="1400" dirty="0"/>
          </a:p>
          <a:p>
            <a:pPr marL="0" indent="0" algn="ctr">
              <a:spcBef>
                <a:spcPts val="0"/>
              </a:spcBef>
              <a:spcAft>
                <a:spcPts val="0"/>
              </a:spcAft>
              <a:buNone/>
            </a:pPr>
            <a:r>
              <a:rPr lang="en-US" sz="2400" dirty="0"/>
              <a:t>*Pull relevant duties from </a:t>
            </a:r>
            <a:r>
              <a:rPr lang="en-US" sz="2400" dirty="0">
                <a:hlinkClick r:id="rId3"/>
              </a:rPr>
              <a:t>340B Analyst JD Template Tool </a:t>
            </a:r>
            <a:r>
              <a:rPr lang="en-US" sz="2400" dirty="0"/>
              <a:t>on 340bpvp.com/education/340b-tools*</a:t>
            </a:r>
          </a:p>
        </p:txBody>
      </p:sp>
      <p:sp>
        <p:nvSpPr>
          <p:cNvPr id="4"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Analyst Job Duties </a:t>
            </a:r>
          </a:p>
        </p:txBody>
      </p:sp>
    </p:spTree>
    <p:extLst>
      <p:ext uri="{BB962C8B-B14F-4D97-AF65-F5344CB8AC3E}">
        <p14:creationId xmlns:p14="http://schemas.microsoft.com/office/powerpoint/2010/main" val="2970255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3695" y="1491916"/>
          <a:ext cx="10853847" cy="4224339"/>
        </p:xfrm>
        <a:graphic>
          <a:graphicData uri="http://schemas.openxmlformats.org/drawingml/2006/table">
            <a:tbl>
              <a:tblPr firstRow="1" bandRow="1">
                <a:tableStyleId>{7DF18680-E054-41AD-8BC1-D1AEF772440D}</a:tableStyleId>
              </a:tblPr>
              <a:tblGrid>
                <a:gridCol w="2744676">
                  <a:extLst>
                    <a:ext uri="{9D8B030D-6E8A-4147-A177-3AD203B41FA5}">
                      <a16:colId xmlns:a16="http://schemas.microsoft.com/office/drawing/2014/main" val="20000"/>
                    </a:ext>
                  </a:extLst>
                </a:gridCol>
                <a:gridCol w="2744676">
                  <a:extLst>
                    <a:ext uri="{9D8B030D-6E8A-4147-A177-3AD203B41FA5}">
                      <a16:colId xmlns:a16="http://schemas.microsoft.com/office/drawing/2014/main" val="20001"/>
                    </a:ext>
                  </a:extLst>
                </a:gridCol>
                <a:gridCol w="2744676">
                  <a:extLst>
                    <a:ext uri="{9D8B030D-6E8A-4147-A177-3AD203B41FA5}">
                      <a16:colId xmlns:a16="http://schemas.microsoft.com/office/drawing/2014/main" val="20002"/>
                    </a:ext>
                  </a:extLst>
                </a:gridCol>
                <a:gridCol w="2619819">
                  <a:extLst>
                    <a:ext uri="{9D8B030D-6E8A-4147-A177-3AD203B41FA5}">
                      <a16:colId xmlns:a16="http://schemas.microsoft.com/office/drawing/2014/main" val="20003"/>
                    </a:ext>
                  </a:extLst>
                </a:gridCol>
              </a:tblGrid>
              <a:tr h="927294">
                <a:tc>
                  <a:txBody>
                    <a:bodyPr/>
                    <a:lstStyle/>
                    <a:p>
                      <a:endParaRPr lang="en-US" sz="2400" dirty="0"/>
                    </a:p>
                  </a:txBody>
                  <a:tcPr/>
                </a:tc>
                <a:tc>
                  <a:txBody>
                    <a:bodyPr/>
                    <a:lstStyle/>
                    <a:p>
                      <a:pPr algn="ctr"/>
                      <a:r>
                        <a:rPr lang="en-US" sz="2400" dirty="0"/>
                        <a:t>340B Program Manager</a:t>
                      </a:r>
                    </a:p>
                  </a:txBody>
                  <a:tcPr/>
                </a:tc>
                <a:tc>
                  <a:txBody>
                    <a:bodyPr/>
                    <a:lstStyle/>
                    <a:p>
                      <a:pPr algn="ctr"/>
                      <a:r>
                        <a:rPr lang="en-US" sz="2400" dirty="0"/>
                        <a:t>340B Coordinator</a:t>
                      </a:r>
                    </a:p>
                  </a:txBody>
                  <a:tcPr/>
                </a:tc>
                <a:tc>
                  <a:txBody>
                    <a:bodyPr/>
                    <a:lstStyle/>
                    <a:p>
                      <a:pPr algn="ctr"/>
                      <a:r>
                        <a:rPr lang="en-US" sz="2400" dirty="0"/>
                        <a:t>340B Analyst</a:t>
                      </a:r>
                    </a:p>
                  </a:txBody>
                  <a:tcPr/>
                </a:tc>
                <a:extLst>
                  <a:ext uri="{0D108BD9-81ED-4DB2-BD59-A6C34878D82A}">
                    <a16:rowId xmlns:a16="http://schemas.microsoft.com/office/drawing/2014/main" val="10000"/>
                  </a:ext>
                </a:extLst>
              </a:tr>
              <a:tr h="515163">
                <a:tc>
                  <a:txBody>
                    <a:bodyPr/>
                    <a:lstStyle/>
                    <a:p>
                      <a:r>
                        <a:rPr lang="en-US" sz="2400" dirty="0"/>
                        <a:t>Average Salary</a:t>
                      </a:r>
                    </a:p>
                  </a:txBody>
                  <a:tcPr/>
                </a:tc>
                <a:tc>
                  <a:txBody>
                    <a:bodyPr/>
                    <a:lstStyle/>
                    <a:p>
                      <a:pPr algn="ctr"/>
                      <a:r>
                        <a:rPr lang="en-US" sz="2400" dirty="0"/>
                        <a:t>$124,275 </a:t>
                      </a:r>
                    </a:p>
                  </a:txBody>
                  <a:tcPr/>
                </a:tc>
                <a:tc>
                  <a:txBody>
                    <a:bodyPr/>
                    <a:lstStyle/>
                    <a:p>
                      <a:pPr algn="ctr"/>
                      <a:r>
                        <a:rPr lang="en-US" sz="2400" dirty="0"/>
                        <a:t>$64,574</a:t>
                      </a:r>
                    </a:p>
                  </a:txBody>
                  <a:tcPr/>
                </a:tc>
                <a:tc>
                  <a:txBody>
                    <a:bodyPr/>
                    <a:lstStyle/>
                    <a:p>
                      <a:pPr algn="ctr"/>
                      <a:r>
                        <a:rPr lang="en-US" sz="2400" dirty="0"/>
                        <a:t>$58,323 </a:t>
                      </a:r>
                    </a:p>
                  </a:txBody>
                  <a:tcPr/>
                </a:tc>
                <a:extLst>
                  <a:ext uri="{0D108BD9-81ED-4DB2-BD59-A6C34878D82A}">
                    <a16:rowId xmlns:a16="http://schemas.microsoft.com/office/drawing/2014/main" val="10001"/>
                  </a:ext>
                </a:extLst>
              </a:tr>
              <a:tr h="927294">
                <a:tc>
                  <a:txBody>
                    <a:bodyPr/>
                    <a:lstStyle/>
                    <a:p>
                      <a:r>
                        <a:rPr lang="en-US" sz="2400" dirty="0"/>
                        <a:t>Salary</a:t>
                      </a:r>
                      <a:r>
                        <a:rPr lang="en-US" sz="2400" baseline="0" dirty="0"/>
                        <a:t> Range</a:t>
                      </a:r>
                      <a:endParaRPr lang="en-US" sz="2400" dirty="0"/>
                    </a:p>
                  </a:txBody>
                  <a:tcPr/>
                </a:tc>
                <a:tc>
                  <a:txBody>
                    <a:bodyPr/>
                    <a:lstStyle/>
                    <a:p>
                      <a:pPr algn="ctr"/>
                      <a:r>
                        <a:rPr lang="en-US" sz="2400" dirty="0"/>
                        <a:t>$60,000–$200,000</a:t>
                      </a:r>
                    </a:p>
                  </a:txBody>
                  <a:tcPr/>
                </a:tc>
                <a:tc>
                  <a:txBody>
                    <a:bodyPr/>
                    <a:lstStyle/>
                    <a:p>
                      <a:pPr algn="ctr"/>
                      <a:r>
                        <a:rPr lang="en-US" sz="2400" dirty="0"/>
                        <a:t>$25,000–$175,000</a:t>
                      </a:r>
                    </a:p>
                  </a:txBody>
                  <a:tcPr/>
                </a:tc>
                <a:tc>
                  <a:txBody>
                    <a:bodyPr/>
                    <a:lstStyle/>
                    <a:p>
                      <a:pPr algn="ctr"/>
                      <a:r>
                        <a:rPr lang="en-US" sz="2400" dirty="0"/>
                        <a:t>$22,000–$90,000</a:t>
                      </a:r>
                    </a:p>
                  </a:txBody>
                  <a:tcPr/>
                </a:tc>
                <a:extLst>
                  <a:ext uri="{0D108BD9-81ED-4DB2-BD59-A6C34878D82A}">
                    <a16:rowId xmlns:a16="http://schemas.microsoft.com/office/drawing/2014/main" val="10002"/>
                  </a:ext>
                </a:extLst>
              </a:tr>
              <a:tr h="927294">
                <a:tc>
                  <a:txBody>
                    <a:bodyPr/>
                    <a:lstStyle/>
                    <a:p>
                      <a:r>
                        <a:rPr lang="en-US" sz="2400" dirty="0"/>
                        <a:t>Pharmacist</a:t>
                      </a:r>
                      <a:r>
                        <a:rPr lang="en-US" sz="2400" baseline="0" dirty="0"/>
                        <a:t> Average</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$155,488 </a:t>
                      </a:r>
                      <a:r>
                        <a:rPr lang="en-US" sz="1400" dirty="0"/>
                        <a:t>(n=14)</a:t>
                      </a:r>
                      <a:endParaRPr lang="en-US" sz="1600" i="1" dirty="0"/>
                    </a:p>
                  </a:txBody>
                  <a:tcPr/>
                </a:tc>
                <a:tc>
                  <a:txBody>
                    <a:bodyPr/>
                    <a:lstStyle/>
                    <a:p>
                      <a:pPr algn="ctr"/>
                      <a:r>
                        <a:rPr lang="en-US" sz="2400" dirty="0"/>
                        <a:t>$175,000 </a:t>
                      </a:r>
                      <a:r>
                        <a:rPr lang="en-US" sz="1400" dirty="0"/>
                        <a:t>(n=1)</a:t>
                      </a:r>
                      <a:endParaRPr lang="en-US" sz="2400" dirty="0"/>
                    </a:p>
                  </a:txBody>
                  <a:tcPr/>
                </a:tc>
                <a:tc>
                  <a:txBody>
                    <a:bodyPr/>
                    <a:lstStyle/>
                    <a:p>
                      <a:pPr algn="ctr"/>
                      <a:r>
                        <a:rPr lang="en-US" sz="2400" dirty="0"/>
                        <a:t>N/A</a:t>
                      </a:r>
                    </a:p>
                  </a:txBody>
                  <a:tcPr/>
                </a:tc>
                <a:extLst>
                  <a:ext uri="{0D108BD9-81ED-4DB2-BD59-A6C34878D82A}">
                    <a16:rowId xmlns:a16="http://schemas.microsoft.com/office/drawing/2014/main" val="10003"/>
                  </a:ext>
                </a:extLst>
              </a:tr>
              <a:tr h="927294">
                <a:tc>
                  <a:txBody>
                    <a:bodyPr/>
                    <a:lstStyle/>
                    <a:p>
                      <a:r>
                        <a:rPr lang="en-US" sz="2400" dirty="0"/>
                        <a:t>Non-Pharmacist</a:t>
                      </a:r>
                      <a:r>
                        <a:rPr lang="en-US" sz="2400" baseline="0" dirty="0"/>
                        <a:t> Average</a:t>
                      </a:r>
                      <a:endParaRPr lang="en-US" sz="2400" dirty="0"/>
                    </a:p>
                  </a:txBody>
                  <a:tcPr/>
                </a:tc>
                <a:tc>
                  <a:txBody>
                    <a:bodyPr/>
                    <a:lstStyle/>
                    <a:p>
                      <a:pPr algn="ctr"/>
                      <a:r>
                        <a:rPr lang="en-US" sz="2400" dirty="0"/>
                        <a:t>$84,549 </a:t>
                      </a:r>
                      <a:r>
                        <a:rPr lang="en-US" sz="1600" dirty="0"/>
                        <a:t>(n=11)</a:t>
                      </a:r>
                      <a:endParaRPr lang="en-US" sz="1600" i="1" dirty="0"/>
                    </a:p>
                  </a:txBody>
                  <a:tcPr/>
                </a:tc>
                <a:tc>
                  <a:txBody>
                    <a:bodyPr/>
                    <a:lstStyle/>
                    <a:p>
                      <a:pPr algn="ctr"/>
                      <a:r>
                        <a:rPr lang="en-US" sz="2400" dirty="0"/>
                        <a:t>$58,439 </a:t>
                      </a:r>
                      <a:r>
                        <a:rPr lang="en-US" sz="1400" dirty="0"/>
                        <a:t>(n=18)</a:t>
                      </a:r>
                    </a:p>
                  </a:txBody>
                  <a:tcPr/>
                </a:tc>
                <a:tc>
                  <a:txBody>
                    <a:bodyPr/>
                    <a:lstStyle/>
                    <a:p>
                      <a:pPr algn="ctr"/>
                      <a:r>
                        <a:rPr lang="en-US" sz="2400" dirty="0"/>
                        <a:t>$58,323 </a:t>
                      </a:r>
                      <a:r>
                        <a:rPr lang="en-US" sz="1400" dirty="0"/>
                        <a:t>(n=20)</a:t>
                      </a:r>
                      <a:endParaRPr lang="en-US" sz="1600" i="1" dirty="0"/>
                    </a:p>
                  </a:txBody>
                  <a:tcPr/>
                </a:tc>
                <a:extLst>
                  <a:ext uri="{0D108BD9-81ED-4DB2-BD59-A6C34878D82A}">
                    <a16:rowId xmlns:a16="http://schemas.microsoft.com/office/drawing/2014/main" val="10004"/>
                  </a:ext>
                </a:extLst>
              </a:tr>
            </a:tbl>
          </a:graphicData>
        </a:graphic>
      </p:graphicFrame>
      <p:sp>
        <p:nvSpPr>
          <p:cNvPr id="5"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Salary Benchmarking </a:t>
            </a:r>
          </a:p>
        </p:txBody>
      </p:sp>
      <p:sp>
        <p:nvSpPr>
          <p:cNvPr id="3" name="Title 2">
            <a:extLst>
              <a:ext uri="{FF2B5EF4-FFF2-40B4-BE49-F238E27FC236}">
                <a16:creationId xmlns:a16="http://schemas.microsoft.com/office/drawing/2014/main" id="{912C7B9A-C0EE-4F26-9DBD-A4EE8B1E3283}"/>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04837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3B0722-E1DE-48CA-9CE5-BDA8D4964E87}"/>
              </a:ext>
            </a:extLst>
          </p:cNvPr>
          <p:cNvSpPr>
            <a:spLocks noGrp="1"/>
          </p:cNvSpPr>
          <p:nvPr>
            <p:ph type="title"/>
          </p:nvPr>
        </p:nvSpPr>
        <p:spPr/>
        <p:txBody>
          <a:bodyPr/>
          <a:lstStyle/>
          <a:p>
            <a:r>
              <a:rPr lang="en-US" dirty="0"/>
              <a:t> </a:t>
            </a:r>
          </a:p>
        </p:txBody>
      </p:sp>
      <p:sp>
        <p:nvSpPr>
          <p:cNvPr id="2" name="Content Placeholder 1"/>
          <p:cNvSpPr>
            <a:spLocks noGrp="1"/>
          </p:cNvSpPr>
          <p:nvPr>
            <p:ph sz="quarter" idx="10"/>
          </p:nvPr>
        </p:nvSpPr>
        <p:spPr/>
        <p:txBody>
          <a:bodyPr>
            <a:noAutofit/>
          </a:bodyPr>
          <a:lstStyle/>
          <a:p>
            <a:pPr marL="0" indent="0">
              <a:spcBef>
                <a:spcPts val="300"/>
              </a:spcBef>
              <a:spcAft>
                <a:spcPts val="300"/>
              </a:spcAft>
              <a:buNone/>
            </a:pPr>
            <a:r>
              <a:rPr lang="en-US" b="1" dirty="0"/>
              <a:t>Key Roles of 340B Oversight Council</a:t>
            </a:r>
          </a:p>
          <a:p>
            <a:pPr>
              <a:spcBef>
                <a:spcPts val="300"/>
              </a:spcBef>
              <a:spcAft>
                <a:spcPts val="300"/>
              </a:spcAft>
            </a:pPr>
            <a:r>
              <a:rPr lang="en-US" sz="2400" dirty="0">
                <a:solidFill>
                  <a:srgbClr val="002060"/>
                </a:solidFill>
              </a:rPr>
              <a:t>Responsible for operational and strategic decision making to ensure integrity of the program</a:t>
            </a:r>
          </a:p>
          <a:p>
            <a:pPr>
              <a:spcBef>
                <a:spcPts val="300"/>
              </a:spcBef>
              <a:spcAft>
                <a:spcPts val="300"/>
              </a:spcAft>
            </a:pPr>
            <a:r>
              <a:rPr lang="en-US" sz="2400" dirty="0">
                <a:solidFill>
                  <a:srgbClr val="002060"/>
                </a:solidFill>
              </a:rPr>
              <a:t>Ensures that 340B savings are used in accordance with program intent</a:t>
            </a:r>
          </a:p>
          <a:p>
            <a:pPr>
              <a:spcBef>
                <a:spcPts val="300"/>
              </a:spcBef>
              <a:spcAft>
                <a:spcPts val="300"/>
              </a:spcAft>
            </a:pPr>
            <a:r>
              <a:rPr lang="en-US" sz="2400" dirty="0">
                <a:solidFill>
                  <a:srgbClr val="002060"/>
                </a:solidFill>
              </a:rPr>
              <a:t>Reviews self-audit results, ensures that discrepancies are corrected, and determines material breach of compliance process requiring self-disclosure to HRSA</a:t>
            </a:r>
          </a:p>
          <a:p>
            <a:pPr>
              <a:spcBef>
                <a:spcPts val="300"/>
              </a:spcBef>
              <a:spcAft>
                <a:spcPts val="300"/>
              </a:spcAft>
            </a:pPr>
            <a:r>
              <a:rPr lang="en-US" sz="2400" dirty="0">
                <a:solidFill>
                  <a:srgbClr val="002060"/>
                </a:solidFill>
              </a:rPr>
              <a:t>Improves understanding of the 340B Program across the organization</a:t>
            </a:r>
          </a:p>
        </p:txBody>
      </p:sp>
      <p:sp>
        <p:nvSpPr>
          <p:cNvPr id="4"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Oversight Council</a:t>
            </a:r>
          </a:p>
        </p:txBody>
      </p:sp>
    </p:spTree>
    <p:extLst>
      <p:ext uri="{BB962C8B-B14F-4D97-AF65-F5344CB8AC3E}">
        <p14:creationId xmlns:p14="http://schemas.microsoft.com/office/powerpoint/2010/main" val="374545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7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4470397"/>
            <a:ext cx="9676414" cy="106172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 name="Title 1"/>
          <p:cNvSpPr>
            <a:spLocks noGrp="1"/>
          </p:cNvSpPr>
          <p:nvPr>
            <p:ph type="title"/>
          </p:nvPr>
        </p:nvSpPr>
        <p:spPr/>
        <p:txBody>
          <a:bodyPr/>
          <a:lstStyle/>
          <a:p>
            <a:r>
              <a:rPr lang="en-US" dirty="0"/>
              <a:t>340B Program Overview</a:t>
            </a:r>
          </a:p>
        </p:txBody>
      </p:sp>
      <p:sp>
        <p:nvSpPr>
          <p:cNvPr id="4" name="Content Placeholder 3"/>
          <p:cNvSpPr>
            <a:spLocks noGrp="1"/>
          </p:cNvSpPr>
          <p:nvPr>
            <p:ph sz="quarter" idx="10"/>
          </p:nvPr>
        </p:nvSpPr>
        <p:spPr>
          <a:xfrm>
            <a:off x="466160" y="1530285"/>
            <a:ext cx="9115866" cy="5025764"/>
          </a:xfrm>
        </p:spPr>
        <p:txBody>
          <a:bodyPr>
            <a:noAutofit/>
          </a:bodyPr>
          <a:lstStyle/>
          <a:p>
            <a:pPr marL="0" indent="0">
              <a:lnSpc>
                <a:spcPct val="120000"/>
              </a:lnSpc>
              <a:spcBef>
                <a:spcPts val="0"/>
              </a:spcBef>
              <a:spcAft>
                <a:spcPts val="0"/>
              </a:spcAft>
              <a:buNone/>
            </a:pPr>
            <a:r>
              <a:rPr lang="en-US" b="1" dirty="0"/>
              <a:t>Intent</a:t>
            </a:r>
          </a:p>
          <a:p>
            <a:pPr marL="0" indent="0">
              <a:lnSpc>
                <a:spcPct val="120000"/>
              </a:lnSpc>
              <a:spcBef>
                <a:spcPts val="0"/>
              </a:spcBef>
              <a:spcAft>
                <a:spcPts val="0"/>
              </a:spcAft>
              <a:buNone/>
            </a:pPr>
            <a:r>
              <a:rPr lang="en-US" sz="2400" dirty="0"/>
              <a:t>     To permit covered entities to stretch scarce Federal resources as far as possible, reaching more eligible patients and providing more comprehensive services.</a:t>
            </a:r>
          </a:p>
          <a:p>
            <a:pPr marL="0" indent="0">
              <a:lnSpc>
                <a:spcPct val="120000"/>
              </a:lnSpc>
              <a:spcBef>
                <a:spcPts val="0"/>
              </a:spcBef>
              <a:spcAft>
                <a:spcPts val="0"/>
              </a:spcAft>
              <a:buNone/>
            </a:pPr>
            <a:r>
              <a:rPr lang="en-US" sz="2400" dirty="0"/>
              <a:t>	H.R. Rep. No. 102-384(II), at 12 (1992)</a:t>
            </a:r>
          </a:p>
          <a:p>
            <a:pPr marL="0" indent="0">
              <a:lnSpc>
                <a:spcPct val="120000"/>
              </a:lnSpc>
              <a:spcBef>
                <a:spcPts val="0"/>
              </a:spcBef>
              <a:spcAft>
                <a:spcPts val="0"/>
              </a:spcAft>
              <a:buNone/>
            </a:pPr>
            <a:endParaRPr lang="en-US" sz="24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r>
              <a:rPr lang="en-US" sz="1800" dirty="0"/>
              <a:t>The 340B Program gives health care providers who are responsible for larger proportions of vulnerable patients the ability to purchase medications at a reduced price.</a:t>
            </a:r>
          </a:p>
        </p:txBody>
      </p:sp>
      <p:sp>
        <p:nvSpPr>
          <p:cNvPr id="6" name="TextBox 5"/>
          <p:cNvSpPr txBox="1"/>
          <p:nvPr/>
        </p:nvSpPr>
        <p:spPr>
          <a:xfrm rot="10800000">
            <a:off x="4602897" y="2930937"/>
            <a:ext cx="531175" cy="350501"/>
          </a:xfrm>
          <a:prstGeom prst="rect">
            <a:avLst/>
          </a:prstGeom>
        </p:spPr>
        <p:txBody>
          <a:bodyPr vert="horz" wrap="square" lIns="91440" tIns="45720" rIns="91440" bIns="45720" rtlCol="0">
            <a:normAutofit fontScale="25000" lnSpcReduction="20000"/>
          </a:bodyPr>
          <a:lstStyle/>
          <a:p>
            <a:r>
              <a:rPr lang="en-US" sz="28800" dirty="0">
                <a:solidFill>
                  <a:srgbClr val="0CA0DB"/>
                </a:solidFill>
                <a:latin typeface="Arial" panose="020B0604020202020204" pitchFamily="34" charset="0"/>
                <a:cs typeface="Arial" panose="020B0604020202020204" pitchFamily="34" charset="0"/>
              </a:rPr>
              <a:t>“</a:t>
            </a:r>
            <a:endParaRPr lang="en-US" sz="2000" dirty="0">
              <a:solidFill>
                <a:srgbClr val="0CA0DB"/>
              </a:solidFill>
              <a:latin typeface="Arial" panose="020B0604020202020204" pitchFamily="34" charset="0"/>
              <a:cs typeface="Arial" panose="020B0604020202020204" pitchFamily="34" charset="0"/>
            </a:endParaRPr>
          </a:p>
        </p:txBody>
      </p:sp>
      <p:sp>
        <p:nvSpPr>
          <p:cNvPr id="7" name="TextBox 6"/>
          <p:cNvSpPr txBox="1"/>
          <p:nvPr/>
        </p:nvSpPr>
        <p:spPr>
          <a:xfrm>
            <a:off x="494731" y="2124544"/>
            <a:ext cx="531175" cy="427953"/>
          </a:xfrm>
          <a:prstGeom prst="rect">
            <a:avLst/>
          </a:prstGeom>
        </p:spPr>
        <p:txBody>
          <a:bodyPr vert="horz" wrap="square" lIns="91440" tIns="45720" rIns="91440" bIns="45720" rtlCol="0">
            <a:normAutofit fontScale="25000" lnSpcReduction="20000"/>
          </a:bodyPr>
          <a:lstStyle/>
          <a:p>
            <a:r>
              <a:rPr lang="en-US" sz="28800" dirty="0">
                <a:solidFill>
                  <a:srgbClr val="0CA0DB"/>
                </a:solidFill>
                <a:latin typeface="Arial" panose="020B0604020202020204" pitchFamily="34" charset="0"/>
                <a:cs typeface="Arial" panose="020B0604020202020204" pitchFamily="34" charset="0"/>
              </a:rPr>
              <a:t>“</a:t>
            </a:r>
            <a:endParaRPr lang="en-US" sz="2000" dirty="0">
              <a:solidFill>
                <a:srgbClr val="0CA0DB"/>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9610597" y="2098946"/>
            <a:ext cx="2256904" cy="2224879"/>
            <a:chOff x="5919" y="1426"/>
            <a:chExt cx="1339" cy="1320"/>
          </a:xfrm>
          <a:solidFill>
            <a:srgbClr val="0CA0DB"/>
          </a:solidFill>
        </p:grpSpPr>
        <p:sp>
          <p:nvSpPr>
            <p:cNvPr id="10" name="Freeform 5"/>
            <p:cNvSpPr>
              <a:spLocks/>
            </p:cNvSpPr>
            <p:nvPr/>
          </p:nvSpPr>
          <p:spPr bwMode="auto">
            <a:xfrm>
              <a:off x="5919" y="2305"/>
              <a:ext cx="382" cy="441"/>
            </a:xfrm>
            <a:custGeom>
              <a:avLst/>
              <a:gdLst>
                <a:gd name="T0" fmla="*/ 68 w 103"/>
                <a:gd name="T1" fmla="*/ 119 h 119"/>
                <a:gd name="T2" fmla="*/ 63 w 103"/>
                <a:gd name="T3" fmla="*/ 115 h 119"/>
                <a:gd name="T4" fmla="*/ 65 w 103"/>
                <a:gd name="T5" fmla="*/ 107 h 119"/>
                <a:gd name="T6" fmla="*/ 87 w 103"/>
                <a:gd name="T7" fmla="*/ 93 h 119"/>
                <a:gd name="T8" fmla="*/ 38 w 103"/>
                <a:gd name="T9" fmla="*/ 15 h 119"/>
                <a:gd name="T10" fmla="*/ 10 w 103"/>
                <a:gd name="T11" fmla="*/ 29 h 119"/>
                <a:gd name="T12" fmla="*/ 2 w 103"/>
                <a:gd name="T13" fmla="*/ 27 h 119"/>
                <a:gd name="T14" fmla="*/ 4 w 103"/>
                <a:gd name="T15" fmla="*/ 18 h 119"/>
                <a:gd name="T16" fmla="*/ 38 w 103"/>
                <a:gd name="T17" fmla="*/ 1 h 119"/>
                <a:gd name="T18" fmla="*/ 46 w 103"/>
                <a:gd name="T19" fmla="*/ 4 h 119"/>
                <a:gd name="T20" fmla="*/ 101 w 103"/>
                <a:gd name="T21" fmla="*/ 92 h 119"/>
                <a:gd name="T22" fmla="*/ 102 w 103"/>
                <a:gd name="T23" fmla="*/ 97 h 119"/>
                <a:gd name="T24" fmla="*/ 99 w 103"/>
                <a:gd name="T25" fmla="*/ 101 h 119"/>
                <a:gd name="T26" fmla="*/ 72 w 103"/>
                <a:gd name="T27" fmla="*/ 118 h 119"/>
                <a:gd name="T28" fmla="*/ 68 w 103"/>
                <a:gd name="T2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19">
                  <a:moveTo>
                    <a:pt x="68" y="119"/>
                  </a:moveTo>
                  <a:cubicBezTo>
                    <a:pt x="66" y="119"/>
                    <a:pt x="64" y="117"/>
                    <a:pt x="63" y="115"/>
                  </a:cubicBezTo>
                  <a:cubicBezTo>
                    <a:pt x="61" y="112"/>
                    <a:pt x="62" y="108"/>
                    <a:pt x="65" y="107"/>
                  </a:cubicBezTo>
                  <a:cubicBezTo>
                    <a:pt x="87" y="93"/>
                    <a:pt x="87" y="93"/>
                    <a:pt x="87" y="93"/>
                  </a:cubicBezTo>
                  <a:cubicBezTo>
                    <a:pt x="38" y="15"/>
                    <a:pt x="38" y="15"/>
                    <a:pt x="38" y="15"/>
                  </a:cubicBezTo>
                  <a:cubicBezTo>
                    <a:pt x="10" y="29"/>
                    <a:pt x="10" y="29"/>
                    <a:pt x="10" y="29"/>
                  </a:cubicBezTo>
                  <a:cubicBezTo>
                    <a:pt x="7" y="31"/>
                    <a:pt x="3" y="30"/>
                    <a:pt x="2" y="27"/>
                  </a:cubicBezTo>
                  <a:cubicBezTo>
                    <a:pt x="0" y="23"/>
                    <a:pt x="1" y="19"/>
                    <a:pt x="4" y="18"/>
                  </a:cubicBezTo>
                  <a:cubicBezTo>
                    <a:pt x="38" y="1"/>
                    <a:pt x="38" y="1"/>
                    <a:pt x="38" y="1"/>
                  </a:cubicBezTo>
                  <a:cubicBezTo>
                    <a:pt x="41" y="0"/>
                    <a:pt x="44" y="1"/>
                    <a:pt x="46" y="4"/>
                  </a:cubicBezTo>
                  <a:cubicBezTo>
                    <a:pt x="101" y="92"/>
                    <a:pt x="101" y="92"/>
                    <a:pt x="101" y="92"/>
                  </a:cubicBezTo>
                  <a:cubicBezTo>
                    <a:pt x="102" y="94"/>
                    <a:pt x="103" y="95"/>
                    <a:pt x="102" y="97"/>
                  </a:cubicBezTo>
                  <a:cubicBezTo>
                    <a:pt x="102" y="99"/>
                    <a:pt x="101" y="100"/>
                    <a:pt x="99" y="101"/>
                  </a:cubicBezTo>
                  <a:cubicBezTo>
                    <a:pt x="72" y="118"/>
                    <a:pt x="72" y="118"/>
                    <a:pt x="72" y="118"/>
                  </a:cubicBezTo>
                  <a:cubicBezTo>
                    <a:pt x="70" y="118"/>
                    <a:pt x="69" y="119"/>
                    <a:pt x="68"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6082" y="2182"/>
              <a:ext cx="749" cy="215"/>
            </a:xfrm>
            <a:custGeom>
              <a:avLst/>
              <a:gdLst>
                <a:gd name="T0" fmla="*/ 107 w 202"/>
                <a:gd name="T1" fmla="*/ 58 h 58"/>
                <a:gd name="T2" fmla="*/ 101 w 202"/>
                <a:gd name="T3" fmla="*/ 51 h 58"/>
                <a:gd name="T4" fmla="*/ 107 w 202"/>
                <a:gd name="T5" fmla="*/ 45 h 58"/>
                <a:gd name="T6" fmla="*/ 173 w 202"/>
                <a:gd name="T7" fmla="*/ 45 h 58"/>
                <a:gd name="T8" fmla="*/ 189 w 202"/>
                <a:gd name="T9" fmla="*/ 29 h 58"/>
                <a:gd name="T10" fmla="*/ 174 w 202"/>
                <a:gd name="T11" fmla="*/ 13 h 58"/>
                <a:gd name="T12" fmla="*/ 89 w 202"/>
                <a:gd name="T13" fmla="*/ 13 h 58"/>
                <a:gd name="T14" fmla="*/ 64 w 202"/>
                <a:gd name="T15" fmla="*/ 20 h 58"/>
                <a:gd name="T16" fmla="*/ 11 w 202"/>
                <a:gd name="T17" fmla="*/ 51 h 58"/>
                <a:gd name="T18" fmla="*/ 2 w 202"/>
                <a:gd name="T19" fmla="*/ 49 h 58"/>
                <a:gd name="T20" fmla="*/ 4 w 202"/>
                <a:gd name="T21" fmla="*/ 40 h 58"/>
                <a:gd name="T22" fmla="*/ 58 w 202"/>
                <a:gd name="T23" fmla="*/ 9 h 58"/>
                <a:gd name="T24" fmla="*/ 89 w 202"/>
                <a:gd name="T25" fmla="*/ 0 h 58"/>
                <a:gd name="T26" fmla="*/ 173 w 202"/>
                <a:gd name="T27" fmla="*/ 0 h 58"/>
                <a:gd name="T28" fmla="*/ 202 w 202"/>
                <a:gd name="T29" fmla="*/ 29 h 58"/>
                <a:gd name="T30" fmla="*/ 174 w 202"/>
                <a:gd name="T31" fmla="*/ 58 h 58"/>
                <a:gd name="T32" fmla="*/ 107 w 202"/>
                <a:gd name="T33" fmla="*/ 58 h 58"/>
                <a:gd name="T34" fmla="*/ 107 w 20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58">
                  <a:moveTo>
                    <a:pt x="107" y="58"/>
                  </a:moveTo>
                  <a:cubicBezTo>
                    <a:pt x="104" y="58"/>
                    <a:pt x="101" y="55"/>
                    <a:pt x="101" y="51"/>
                  </a:cubicBezTo>
                  <a:cubicBezTo>
                    <a:pt x="101" y="47"/>
                    <a:pt x="104" y="45"/>
                    <a:pt x="107" y="45"/>
                  </a:cubicBezTo>
                  <a:cubicBezTo>
                    <a:pt x="173" y="45"/>
                    <a:pt x="173" y="45"/>
                    <a:pt x="173" y="45"/>
                  </a:cubicBezTo>
                  <a:cubicBezTo>
                    <a:pt x="182" y="45"/>
                    <a:pt x="189" y="38"/>
                    <a:pt x="189" y="29"/>
                  </a:cubicBezTo>
                  <a:cubicBezTo>
                    <a:pt x="189" y="20"/>
                    <a:pt x="182" y="13"/>
                    <a:pt x="174" y="13"/>
                  </a:cubicBezTo>
                  <a:cubicBezTo>
                    <a:pt x="89" y="13"/>
                    <a:pt x="89" y="13"/>
                    <a:pt x="89" y="13"/>
                  </a:cubicBezTo>
                  <a:cubicBezTo>
                    <a:pt x="80" y="13"/>
                    <a:pt x="72" y="16"/>
                    <a:pt x="64" y="20"/>
                  </a:cubicBezTo>
                  <a:cubicBezTo>
                    <a:pt x="11" y="51"/>
                    <a:pt x="11" y="51"/>
                    <a:pt x="11" y="51"/>
                  </a:cubicBezTo>
                  <a:cubicBezTo>
                    <a:pt x="8" y="53"/>
                    <a:pt x="4" y="52"/>
                    <a:pt x="2" y="49"/>
                  </a:cubicBezTo>
                  <a:cubicBezTo>
                    <a:pt x="0" y="46"/>
                    <a:pt x="1" y="42"/>
                    <a:pt x="4" y="40"/>
                  </a:cubicBezTo>
                  <a:cubicBezTo>
                    <a:pt x="58" y="9"/>
                    <a:pt x="58" y="9"/>
                    <a:pt x="58" y="9"/>
                  </a:cubicBezTo>
                  <a:cubicBezTo>
                    <a:pt x="67" y="3"/>
                    <a:pt x="78" y="0"/>
                    <a:pt x="89" y="0"/>
                  </a:cubicBezTo>
                  <a:cubicBezTo>
                    <a:pt x="173" y="0"/>
                    <a:pt x="173" y="0"/>
                    <a:pt x="173" y="0"/>
                  </a:cubicBezTo>
                  <a:cubicBezTo>
                    <a:pt x="189" y="0"/>
                    <a:pt x="202" y="13"/>
                    <a:pt x="202" y="29"/>
                  </a:cubicBezTo>
                  <a:cubicBezTo>
                    <a:pt x="202" y="45"/>
                    <a:pt x="189" y="58"/>
                    <a:pt x="174" y="58"/>
                  </a:cubicBezTo>
                  <a:cubicBezTo>
                    <a:pt x="107" y="58"/>
                    <a:pt x="107" y="58"/>
                    <a:pt x="107" y="58"/>
                  </a:cubicBezTo>
                  <a:cubicBezTo>
                    <a:pt x="107" y="58"/>
                    <a:pt x="107" y="58"/>
                    <a:pt x="10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6238" y="2171"/>
              <a:ext cx="1020" cy="471"/>
            </a:xfrm>
            <a:custGeom>
              <a:avLst/>
              <a:gdLst>
                <a:gd name="T0" fmla="*/ 8 w 275"/>
                <a:gd name="T1" fmla="*/ 127 h 127"/>
                <a:gd name="T2" fmla="*/ 2 w 275"/>
                <a:gd name="T3" fmla="*/ 124 h 127"/>
                <a:gd name="T4" fmla="*/ 4 w 275"/>
                <a:gd name="T5" fmla="*/ 115 h 127"/>
                <a:gd name="T6" fmla="*/ 24 w 275"/>
                <a:gd name="T7" fmla="*/ 103 h 127"/>
                <a:gd name="T8" fmla="*/ 44 w 275"/>
                <a:gd name="T9" fmla="*/ 97 h 127"/>
                <a:gd name="T10" fmla="*/ 131 w 275"/>
                <a:gd name="T11" fmla="*/ 97 h 127"/>
                <a:gd name="T12" fmla="*/ 150 w 275"/>
                <a:gd name="T13" fmla="*/ 93 h 127"/>
                <a:gd name="T14" fmla="*/ 248 w 275"/>
                <a:gd name="T15" fmla="*/ 47 h 127"/>
                <a:gd name="T16" fmla="*/ 257 w 275"/>
                <a:gd name="T17" fmla="*/ 38 h 127"/>
                <a:gd name="T18" fmla="*/ 257 w 275"/>
                <a:gd name="T19" fmla="*/ 26 h 127"/>
                <a:gd name="T20" fmla="*/ 236 w 275"/>
                <a:gd name="T21" fmla="*/ 18 h 127"/>
                <a:gd name="T22" fmla="*/ 140 w 275"/>
                <a:gd name="T23" fmla="*/ 60 h 127"/>
                <a:gd name="T24" fmla="*/ 131 w 275"/>
                <a:gd name="T25" fmla="*/ 57 h 127"/>
                <a:gd name="T26" fmla="*/ 134 w 275"/>
                <a:gd name="T27" fmla="*/ 48 h 127"/>
                <a:gd name="T28" fmla="*/ 231 w 275"/>
                <a:gd name="T29" fmla="*/ 6 h 127"/>
                <a:gd name="T30" fmla="*/ 269 w 275"/>
                <a:gd name="T31" fmla="*/ 21 h 127"/>
                <a:gd name="T32" fmla="*/ 253 w 275"/>
                <a:gd name="T33" fmla="*/ 59 h 127"/>
                <a:gd name="T34" fmla="*/ 156 w 275"/>
                <a:gd name="T35" fmla="*/ 105 h 127"/>
                <a:gd name="T36" fmla="*/ 131 w 275"/>
                <a:gd name="T37" fmla="*/ 110 h 127"/>
                <a:gd name="T38" fmla="*/ 44 w 275"/>
                <a:gd name="T39" fmla="*/ 110 h 127"/>
                <a:gd name="T40" fmla="*/ 31 w 275"/>
                <a:gd name="T41" fmla="*/ 114 h 127"/>
                <a:gd name="T42" fmla="*/ 11 w 275"/>
                <a:gd name="T43" fmla="*/ 126 h 127"/>
                <a:gd name="T44" fmla="*/ 8 w 275"/>
                <a:gd name="T4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127">
                  <a:moveTo>
                    <a:pt x="8" y="127"/>
                  </a:moveTo>
                  <a:cubicBezTo>
                    <a:pt x="5" y="127"/>
                    <a:pt x="3" y="126"/>
                    <a:pt x="2" y="124"/>
                  </a:cubicBezTo>
                  <a:cubicBezTo>
                    <a:pt x="0" y="121"/>
                    <a:pt x="1" y="117"/>
                    <a:pt x="4" y="115"/>
                  </a:cubicBezTo>
                  <a:cubicBezTo>
                    <a:pt x="24" y="103"/>
                    <a:pt x="24" y="103"/>
                    <a:pt x="24" y="103"/>
                  </a:cubicBezTo>
                  <a:cubicBezTo>
                    <a:pt x="30" y="99"/>
                    <a:pt x="37" y="97"/>
                    <a:pt x="44" y="97"/>
                  </a:cubicBezTo>
                  <a:cubicBezTo>
                    <a:pt x="131" y="97"/>
                    <a:pt x="131" y="97"/>
                    <a:pt x="131" y="97"/>
                  </a:cubicBezTo>
                  <a:cubicBezTo>
                    <a:pt x="138" y="97"/>
                    <a:pt x="144" y="96"/>
                    <a:pt x="150" y="93"/>
                  </a:cubicBezTo>
                  <a:cubicBezTo>
                    <a:pt x="248" y="47"/>
                    <a:pt x="248" y="47"/>
                    <a:pt x="248" y="47"/>
                  </a:cubicBezTo>
                  <a:cubicBezTo>
                    <a:pt x="252" y="45"/>
                    <a:pt x="255" y="42"/>
                    <a:pt x="257" y="38"/>
                  </a:cubicBezTo>
                  <a:cubicBezTo>
                    <a:pt x="258" y="34"/>
                    <a:pt x="258" y="30"/>
                    <a:pt x="257" y="26"/>
                  </a:cubicBezTo>
                  <a:cubicBezTo>
                    <a:pt x="253" y="18"/>
                    <a:pt x="244" y="14"/>
                    <a:pt x="236" y="18"/>
                  </a:cubicBezTo>
                  <a:cubicBezTo>
                    <a:pt x="140" y="60"/>
                    <a:pt x="140" y="60"/>
                    <a:pt x="140" y="60"/>
                  </a:cubicBezTo>
                  <a:cubicBezTo>
                    <a:pt x="136" y="61"/>
                    <a:pt x="133" y="60"/>
                    <a:pt x="131" y="57"/>
                  </a:cubicBezTo>
                  <a:cubicBezTo>
                    <a:pt x="130" y="53"/>
                    <a:pt x="131" y="50"/>
                    <a:pt x="134" y="48"/>
                  </a:cubicBezTo>
                  <a:cubicBezTo>
                    <a:pt x="231" y="6"/>
                    <a:pt x="231" y="6"/>
                    <a:pt x="231" y="6"/>
                  </a:cubicBezTo>
                  <a:cubicBezTo>
                    <a:pt x="246" y="0"/>
                    <a:pt x="263" y="7"/>
                    <a:pt x="269" y="21"/>
                  </a:cubicBezTo>
                  <a:cubicBezTo>
                    <a:pt x="275" y="36"/>
                    <a:pt x="268" y="52"/>
                    <a:pt x="253" y="59"/>
                  </a:cubicBezTo>
                  <a:cubicBezTo>
                    <a:pt x="156" y="105"/>
                    <a:pt x="156" y="105"/>
                    <a:pt x="156" y="105"/>
                  </a:cubicBezTo>
                  <a:cubicBezTo>
                    <a:pt x="148" y="109"/>
                    <a:pt x="140" y="110"/>
                    <a:pt x="131" y="110"/>
                  </a:cubicBezTo>
                  <a:cubicBezTo>
                    <a:pt x="44" y="110"/>
                    <a:pt x="44" y="110"/>
                    <a:pt x="44" y="110"/>
                  </a:cubicBezTo>
                  <a:cubicBezTo>
                    <a:pt x="40" y="110"/>
                    <a:pt x="35" y="112"/>
                    <a:pt x="31" y="114"/>
                  </a:cubicBezTo>
                  <a:cubicBezTo>
                    <a:pt x="11" y="126"/>
                    <a:pt x="11" y="126"/>
                    <a:pt x="11" y="126"/>
                  </a:cubicBezTo>
                  <a:cubicBezTo>
                    <a:pt x="10" y="127"/>
                    <a:pt x="9" y="127"/>
                    <a:pt x="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6045" y="1426"/>
              <a:ext cx="1198" cy="931"/>
            </a:xfrm>
            <a:custGeom>
              <a:avLst/>
              <a:gdLst>
                <a:gd name="T0" fmla="*/ 213 w 323"/>
                <a:gd name="T1" fmla="*/ 251 h 251"/>
                <a:gd name="T2" fmla="*/ 208 w 323"/>
                <a:gd name="T3" fmla="*/ 248 h 251"/>
                <a:gd name="T4" fmla="*/ 209 w 323"/>
                <a:gd name="T5" fmla="*/ 239 h 251"/>
                <a:gd name="T6" fmla="*/ 310 w 323"/>
                <a:gd name="T7" fmla="*/ 89 h 251"/>
                <a:gd name="T8" fmla="*/ 233 w 323"/>
                <a:gd name="T9" fmla="*/ 13 h 251"/>
                <a:gd name="T10" fmla="*/ 167 w 323"/>
                <a:gd name="T11" fmla="*/ 51 h 251"/>
                <a:gd name="T12" fmla="*/ 161 w 323"/>
                <a:gd name="T13" fmla="*/ 54 h 251"/>
                <a:gd name="T14" fmla="*/ 156 w 323"/>
                <a:gd name="T15" fmla="*/ 51 h 251"/>
                <a:gd name="T16" fmla="*/ 90 w 323"/>
                <a:gd name="T17" fmla="*/ 13 h 251"/>
                <a:gd name="T18" fmla="*/ 13 w 323"/>
                <a:gd name="T19" fmla="*/ 89 h 251"/>
                <a:gd name="T20" fmla="*/ 79 w 323"/>
                <a:gd name="T21" fmla="*/ 206 h 251"/>
                <a:gd name="T22" fmla="*/ 79 w 323"/>
                <a:gd name="T23" fmla="*/ 216 h 251"/>
                <a:gd name="T24" fmla="*/ 69 w 323"/>
                <a:gd name="T25" fmla="*/ 215 h 251"/>
                <a:gd name="T26" fmla="*/ 0 w 323"/>
                <a:gd name="T27" fmla="*/ 89 h 251"/>
                <a:gd name="T28" fmla="*/ 90 w 323"/>
                <a:gd name="T29" fmla="*/ 0 h 251"/>
                <a:gd name="T30" fmla="*/ 161 w 323"/>
                <a:gd name="T31" fmla="*/ 36 h 251"/>
                <a:gd name="T32" fmla="*/ 233 w 323"/>
                <a:gd name="T33" fmla="*/ 0 h 251"/>
                <a:gd name="T34" fmla="*/ 323 w 323"/>
                <a:gd name="T35" fmla="*/ 89 h 251"/>
                <a:gd name="T36" fmla="*/ 217 w 323"/>
                <a:gd name="T37" fmla="*/ 249 h 251"/>
                <a:gd name="T38" fmla="*/ 213 w 323"/>
                <a:gd name="T3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 h="251">
                  <a:moveTo>
                    <a:pt x="213" y="251"/>
                  </a:moveTo>
                  <a:cubicBezTo>
                    <a:pt x="211" y="251"/>
                    <a:pt x="209" y="250"/>
                    <a:pt x="208" y="248"/>
                  </a:cubicBezTo>
                  <a:cubicBezTo>
                    <a:pt x="206" y="245"/>
                    <a:pt x="206" y="241"/>
                    <a:pt x="209" y="239"/>
                  </a:cubicBezTo>
                  <a:cubicBezTo>
                    <a:pt x="245" y="211"/>
                    <a:pt x="310" y="137"/>
                    <a:pt x="310" y="89"/>
                  </a:cubicBezTo>
                  <a:cubicBezTo>
                    <a:pt x="310" y="47"/>
                    <a:pt x="276" y="13"/>
                    <a:pt x="233" y="13"/>
                  </a:cubicBezTo>
                  <a:cubicBezTo>
                    <a:pt x="206" y="13"/>
                    <a:pt x="181" y="27"/>
                    <a:pt x="167" y="51"/>
                  </a:cubicBezTo>
                  <a:cubicBezTo>
                    <a:pt x="166" y="53"/>
                    <a:pt x="164" y="54"/>
                    <a:pt x="161" y="54"/>
                  </a:cubicBezTo>
                  <a:cubicBezTo>
                    <a:pt x="159" y="54"/>
                    <a:pt x="157" y="53"/>
                    <a:pt x="156" y="51"/>
                  </a:cubicBezTo>
                  <a:cubicBezTo>
                    <a:pt x="142" y="27"/>
                    <a:pt x="117" y="13"/>
                    <a:pt x="90" y="13"/>
                  </a:cubicBezTo>
                  <a:cubicBezTo>
                    <a:pt x="47" y="13"/>
                    <a:pt x="13" y="47"/>
                    <a:pt x="13" y="89"/>
                  </a:cubicBezTo>
                  <a:cubicBezTo>
                    <a:pt x="13" y="118"/>
                    <a:pt x="38" y="162"/>
                    <a:pt x="79" y="206"/>
                  </a:cubicBezTo>
                  <a:cubicBezTo>
                    <a:pt x="81" y="209"/>
                    <a:pt x="81" y="213"/>
                    <a:pt x="79" y="216"/>
                  </a:cubicBezTo>
                  <a:cubicBezTo>
                    <a:pt x="76" y="218"/>
                    <a:pt x="72" y="218"/>
                    <a:pt x="69" y="215"/>
                  </a:cubicBezTo>
                  <a:cubicBezTo>
                    <a:pt x="53" y="198"/>
                    <a:pt x="0" y="137"/>
                    <a:pt x="0" y="89"/>
                  </a:cubicBezTo>
                  <a:cubicBezTo>
                    <a:pt x="0" y="40"/>
                    <a:pt x="40" y="0"/>
                    <a:pt x="90" y="0"/>
                  </a:cubicBezTo>
                  <a:cubicBezTo>
                    <a:pt x="118" y="0"/>
                    <a:pt x="145" y="13"/>
                    <a:pt x="161" y="36"/>
                  </a:cubicBezTo>
                  <a:cubicBezTo>
                    <a:pt x="178" y="13"/>
                    <a:pt x="205" y="0"/>
                    <a:pt x="233" y="0"/>
                  </a:cubicBezTo>
                  <a:cubicBezTo>
                    <a:pt x="283" y="0"/>
                    <a:pt x="323" y="40"/>
                    <a:pt x="323" y="89"/>
                  </a:cubicBezTo>
                  <a:cubicBezTo>
                    <a:pt x="323" y="144"/>
                    <a:pt x="254" y="220"/>
                    <a:pt x="217" y="249"/>
                  </a:cubicBezTo>
                  <a:cubicBezTo>
                    <a:pt x="216" y="250"/>
                    <a:pt x="215" y="251"/>
                    <a:pt x="213"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6290" y="1712"/>
              <a:ext cx="704" cy="396"/>
            </a:xfrm>
            <a:custGeom>
              <a:avLst/>
              <a:gdLst>
                <a:gd name="T0" fmla="*/ 90 w 190"/>
                <a:gd name="T1" fmla="*/ 107 h 107"/>
                <a:gd name="T2" fmla="*/ 84 w 190"/>
                <a:gd name="T3" fmla="*/ 104 h 107"/>
                <a:gd name="T4" fmla="*/ 62 w 190"/>
                <a:gd name="T5" fmla="*/ 59 h 107"/>
                <a:gd name="T6" fmla="*/ 51 w 190"/>
                <a:gd name="T7" fmla="*/ 76 h 107"/>
                <a:gd name="T8" fmla="*/ 46 w 190"/>
                <a:gd name="T9" fmla="*/ 79 h 107"/>
                <a:gd name="T10" fmla="*/ 0 w 190"/>
                <a:gd name="T11" fmla="*/ 79 h 107"/>
                <a:gd name="T12" fmla="*/ 0 w 190"/>
                <a:gd name="T13" fmla="*/ 66 h 107"/>
                <a:gd name="T14" fmla="*/ 42 w 190"/>
                <a:gd name="T15" fmla="*/ 66 h 107"/>
                <a:gd name="T16" fmla="*/ 57 w 190"/>
                <a:gd name="T17" fmla="*/ 42 h 107"/>
                <a:gd name="T18" fmla="*/ 62 w 190"/>
                <a:gd name="T19" fmla="*/ 39 h 107"/>
                <a:gd name="T20" fmla="*/ 68 w 190"/>
                <a:gd name="T21" fmla="*/ 42 h 107"/>
                <a:gd name="T22" fmla="*/ 89 w 190"/>
                <a:gd name="T23" fmla="*/ 84 h 107"/>
                <a:gd name="T24" fmla="*/ 117 w 190"/>
                <a:gd name="T25" fmla="*/ 4 h 107"/>
                <a:gd name="T26" fmla="*/ 123 w 190"/>
                <a:gd name="T27" fmla="*/ 0 h 107"/>
                <a:gd name="T28" fmla="*/ 129 w 190"/>
                <a:gd name="T29" fmla="*/ 4 h 107"/>
                <a:gd name="T30" fmla="*/ 155 w 190"/>
                <a:gd name="T31" fmla="*/ 66 h 107"/>
                <a:gd name="T32" fmla="*/ 190 w 190"/>
                <a:gd name="T33" fmla="*/ 66 h 107"/>
                <a:gd name="T34" fmla="*/ 190 w 190"/>
                <a:gd name="T35" fmla="*/ 79 h 107"/>
                <a:gd name="T36" fmla="*/ 151 w 190"/>
                <a:gd name="T37" fmla="*/ 79 h 107"/>
                <a:gd name="T38" fmla="*/ 145 w 190"/>
                <a:gd name="T39" fmla="*/ 75 h 107"/>
                <a:gd name="T40" fmla="*/ 124 w 190"/>
                <a:gd name="T41" fmla="*/ 25 h 107"/>
                <a:gd name="T42" fmla="*/ 96 w 190"/>
                <a:gd name="T43" fmla="*/ 103 h 107"/>
                <a:gd name="T44" fmla="*/ 90 w 190"/>
                <a:gd name="T45" fmla="*/ 107 h 107"/>
                <a:gd name="T46" fmla="*/ 90 w 190"/>
                <a:gd name="T4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07">
                  <a:moveTo>
                    <a:pt x="90" y="107"/>
                  </a:moveTo>
                  <a:cubicBezTo>
                    <a:pt x="87" y="107"/>
                    <a:pt x="85" y="106"/>
                    <a:pt x="84" y="104"/>
                  </a:cubicBezTo>
                  <a:cubicBezTo>
                    <a:pt x="62" y="59"/>
                    <a:pt x="62" y="59"/>
                    <a:pt x="62" y="59"/>
                  </a:cubicBezTo>
                  <a:cubicBezTo>
                    <a:pt x="51" y="76"/>
                    <a:pt x="51" y="76"/>
                    <a:pt x="51" y="76"/>
                  </a:cubicBezTo>
                  <a:cubicBezTo>
                    <a:pt x="50" y="78"/>
                    <a:pt x="48" y="79"/>
                    <a:pt x="46" y="79"/>
                  </a:cubicBezTo>
                  <a:cubicBezTo>
                    <a:pt x="0" y="79"/>
                    <a:pt x="0" y="79"/>
                    <a:pt x="0" y="79"/>
                  </a:cubicBezTo>
                  <a:cubicBezTo>
                    <a:pt x="0" y="66"/>
                    <a:pt x="0" y="66"/>
                    <a:pt x="0" y="66"/>
                  </a:cubicBezTo>
                  <a:cubicBezTo>
                    <a:pt x="42" y="66"/>
                    <a:pt x="42" y="66"/>
                    <a:pt x="42" y="66"/>
                  </a:cubicBezTo>
                  <a:cubicBezTo>
                    <a:pt x="57" y="42"/>
                    <a:pt x="57" y="42"/>
                    <a:pt x="57" y="42"/>
                  </a:cubicBezTo>
                  <a:cubicBezTo>
                    <a:pt x="58" y="40"/>
                    <a:pt x="60" y="39"/>
                    <a:pt x="62" y="39"/>
                  </a:cubicBezTo>
                  <a:cubicBezTo>
                    <a:pt x="65" y="39"/>
                    <a:pt x="67" y="40"/>
                    <a:pt x="68" y="42"/>
                  </a:cubicBezTo>
                  <a:cubicBezTo>
                    <a:pt x="89" y="84"/>
                    <a:pt x="89" y="84"/>
                    <a:pt x="89" y="84"/>
                  </a:cubicBezTo>
                  <a:cubicBezTo>
                    <a:pt x="117" y="4"/>
                    <a:pt x="117" y="4"/>
                    <a:pt x="117" y="4"/>
                  </a:cubicBezTo>
                  <a:cubicBezTo>
                    <a:pt x="118" y="2"/>
                    <a:pt x="120" y="0"/>
                    <a:pt x="123" y="0"/>
                  </a:cubicBezTo>
                  <a:cubicBezTo>
                    <a:pt x="126" y="0"/>
                    <a:pt x="128" y="2"/>
                    <a:pt x="129" y="4"/>
                  </a:cubicBezTo>
                  <a:cubicBezTo>
                    <a:pt x="155" y="66"/>
                    <a:pt x="155" y="66"/>
                    <a:pt x="155" y="66"/>
                  </a:cubicBezTo>
                  <a:cubicBezTo>
                    <a:pt x="190" y="66"/>
                    <a:pt x="190" y="66"/>
                    <a:pt x="190" y="66"/>
                  </a:cubicBezTo>
                  <a:cubicBezTo>
                    <a:pt x="190" y="79"/>
                    <a:pt x="190" y="79"/>
                    <a:pt x="190" y="79"/>
                  </a:cubicBezTo>
                  <a:cubicBezTo>
                    <a:pt x="151" y="79"/>
                    <a:pt x="151" y="79"/>
                    <a:pt x="151" y="79"/>
                  </a:cubicBezTo>
                  <a:cubicBezTo>
                    <a:pt x="148" y="79"/>
                    <a:pt x="146" y="78"/>
                    <a:pt x="145" y="75"/>
                  </a:cubicBezTo>
                  <a:cubicBezTo>
                    <a:pt x="124" y="25"/>
                    <a:pt x="124" y="25"/>
                    <a:pt x="124" y="25"/>
                  </a:cubicBezTo>
                  <a:cubicBezTo>
                    <a:pt x="96" y="103"/>
                    <a:pt x="96" y="103"/>
                    <a:pt x="96" y="103"/>
                  </a:cubicBezTo>
                  <a:cubicBezTo>
                    <a:pt x="95" y="105"/>
                    <a:pt x="93" y="107"/>
                    <a:pt x="90" y="107"/>
                  </a:cubicBezTo>
                  <a:cubicBezTo>
                    <a:pt x="90" y="107"/>
                    <a:pt x="90" y="107"/>
                    <a:pt x="9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3910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9040" y="3901440"/>
            <a:ext cx="4632960" cy="15697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 name="Title 1"/>
          <p:cNvSpPr>
            <a:spLocks noGrp="1"/>
          </p:cNvSpPr>
          <p:nvPr>
            <p:ph type="title"/>
          </p:nvPr>
        </p:nvSpPr>
        <p:spPr/>
        <p:txBody>
          <a:bodyPr/>
          <a:lstStyle/>
          <a:p>
            <a:r>
              <a:rPr lang="en-US" dirty="0"/>
              <a:t>340B Program Overview</a:t>
            </a:r>
          </a:p>
        </p:txBody>
      </p:sp>
      <p:sp>
        <p:nvSpPr>
          <p:cNvPr id="4" name="Content Placeholder 3"/>
          <p:cNvSpPr>
            <a:spLocks noGrp="1"/>
          </p:cNvSpPr>
          <p:nvPr>
            <p:ph sz="quarter" idx="10"/>
          </p:nvPr>
        </p:nvSpPr>
        <p:spPr>
          <a:xfrm>
            <a:off x="465319" y="2992054"/>
            <a:ext cx="7385754" cy="3388491"/>
          </a:xfrm>
        </p:spPr>
        <p:txBody>
          <a:bodyPr>
            <a:noAutofit/>
          </a:bodyPr>
          <a:lstStyle/>
          <a:p>
            <a:pPr marL="0" indent="0">
              <a:lnSpc>
                <a:spcPct val="120000"/>
              </a:lnSpc>
              <a:spcBef>
                <a:spcPts val="0"/>
              </a:spcBef>
              <a:spcAft>
                <a:spcPts val="0"/>
              </a:spcAft>
              <a:buNone/>
            </a:pPr>
            <a:r>
              <a:rPr lang="en-US" b="1" dirty="0"/>
              <a:t>Example</a:t>
            </a:r>
          </a:p>
          <a:p>
            <a:pPr>
              <a:lnSpc>
                <a:spcPct val="120000"/>
              </a:lnSpc>
              <a:spcBef>
                <a:spcPts val="0"/>
              </a:spcBef>
              <a:spcAft>
                <a:spcPts val="0"/>
              </a:spcAft>
            </a:pPr>
            <a:r>
              <a:rPr lang="en-US" sz="2000" dirty="0"/>
              <a:t>Physician administers 340B drug to an eligible outpatient</a:t>
            </a:r>
          </a:p>
          <a:p>
            <a:pPr lvl="1">
              <a:lnSpc>
                <a:spcPct val="120000"/>
              </a:lnSpc>
              <a:spcBef>
                <a:spcPts val="0"/>
              </a:spcBef>
              <a:spcAft>
                <a:spcPts val="0"/>
              </a:spcAft>
            </a:pPr>
            <a:r>
              <a:rPr lang="en-US" sz="1800" dirty="0"/>
              <a:t>340B price: $70</a:t>
            </a:r>
          </a:p>
          <a:p>
            <a:pPr lvl="1">
              <a:lnSpc>
                <a:spcPct val="120000"/>
              </a:lnSpc>
              <a:spcBef>
                <a:spcPts val="0"/>
              </a:spcBef>
              <a:spcAft>
                <a:spcPts val="0"/>
              </a:spcAft>
            </a:pPr>
            <a:r>
              <a:rPr lang="en-US" sz="1800" dirty="0"/>
              <a:t>Non-340B price: $100</a:t>
            </a:r>
          </a:p>
          <a:p>
            <a:pPr lvl="1">
              <a:lnSpc>
                <a:spcPct val="120000"/>
              </a:lnSpc>
              <a:spcBef>
                <a:spcPts val="0"/>
              </a:spcBef>
              <a:spcAft>
                <a:spcPts val="0"/>
              </a:spcAft>
            </a:pPr>
            <a:r>
              <a:rPr lang="en-US" sz="1800" dirty="0"/>
              <a:t>340B savings: $30</a:t>
            </a:r>
          </a:p>
          <a:p>
            <a:pPr>
              <a:lnSpc>
                <a:spcPct val="120000"/>
              </a:lnSpc>
              <a:spcBef>
                <a:spcPts val="0"/>
              </a:spcBef>
              <a:spcAft>
                <a:spcPts val="0"/>
              </a:spcAft>
            </a:pPr>
            <a:r>
              <a:rPr lang="en-US" sz="2000" dirty="0"/>
              <a:t>Examples of use of 340B savings include </a:t>
            </a:r>
            <a:r>
              <a:rPr lang="en-US" sz="1800" dirty="0"/>
              <a:t>community benefit, charity care, drug access programs, free clinics, sliding fee scales</a:t>
            </a:r>
          </a:p>
          <a:p>
            <a:pPr>
              <a:lnSpc>
                <a:spcPct val="120000"/>
              </a:lnSpc>
              <a:spcBef>
                <a:spcPts val="0"/>
              </a:spcBef>
              <a:spcAft>
                <a:spcPts val="0"/>
              </a:spcAft>
            </a:pPr>
            <a:endParaRPr lang="en-US" sz="2000" dirty="0"/>
          </a:p>
        </p:txBody>
      </p:sp>
      <p:sp>
        <p:nvSpPr>
          <p:cNvPr id="5" name="TextBox 4"/>
          <p:cNvSpPr txBox="1"/>
          <p:nvPr/>
        </p:nvSpPr>
        <p:spPr>
          <a:xfrm>
            <a:off x="7742464" y="4106251"/>
            <a:ext cx="3869871" cy="1169551"/>
          </a:xfrm>
          <a:prstGeom prst="rect">
            <a:avLst/>
          </a:prstGeom>
          <a:noFill/>
        </p:spPr>
        <p:txBody>
          <a:bodyPr wrap="square" rtlCol="0">
            <a:spAutoFit/>
          </a:bodyPr>
          <a:lstStyle/>
          <a:p>
            <a:pPr marL="0" lvl="1" algn="ctr">
              <a:spcBef>
                <a:spcPts val="300"/>
              </a:spcBef>
              <a:spcAft>
                <a:spcPts val="300"/>
              </a:spcAft>
              <a:buClr>
                <a:srgbClr val="0CA0DB"/>
              </a:buClr>
            </a:pPr>
            <a:r>
              <a:rPr lang="en-US" sz="2000" dirty="0">
                <a:solidFill>
                  <a:srgbClr val="002060"/>
                </a:solidFill>
                <a:latin typeface="Arial" panose="020B0604020202020204" pitchFamily="34" charset="0"/>
                <a:cs typeface="Arial" panose="020B0604020202020204" pitchFamily="34" charset="0"/>
              </a:rPr>
              <a:t>Non-340B acquisition cost: $100</a:t>
            </a:r>
          </a:p>
          <a:p>
            <a:pPr marL="0" lvl="1" algn="ctr">
              <a:spcBef>
                <a:spcPts val="300"/>
              </a:spcBef>
              <a:spcAft>
                <a:spcPts val="300"/>
              </a:spcAft>
              <a:buClr>
                <a:srgbClr val="0CA0DB"/>
              </a:buClr>
            </a:pPr>
            <a:r>
              <a:rPr lang="en-US" sz="2000" u="sng" dirty="0">
                <a:solidFill>
                  <a:srgbClr val="002060"/>
                </a:solidFill>
                <a:latin typeface="Arial" panose="020B0604020202020204" pitchFamily="34" charset="0"/>
                <a:cs typeface="Arial" panose="020B0604020202020204" pitchFamily="34" charset="0"/>
              </a:rPr>
              <a:t>       –340B acquisition cost: $70</a:t>
            </a:r>
          </a:p>
          <a:p>
            <a:pPr marL="0" lvl="1" algn="ctr">
              <a:spcBef>
                <a:spcPts val="300"/>
              </a:spcBef>
              <a:spcAft>
                <a:spcPts val="300"/>
              </a:spcAft>
              <a:buClr>
                <a:srgbClr val="0CA0DB"/>
              </a:buClr>
            </a:pPr>
            <a:r>
              <a:rPr lang="en-US" sz="2000" b="1" dirty="0">
                <a:solidFill>
                  <a:srgbClr val="0CA0DB"/>
                </a:solidFill>
                <a:latin typeface="Arial" panose="020B0604020202020204" pitchFamily="34" charset="0"/>
                <a:cs typeface="Arial" panose="020B0604020202020204" pitchFamily="34" charset="0"/>
              </a:rPr>
              <a:t>$30 savings from 340B</a:t>
            </a:r>
          </a:p>
        </p:txBody>
      </p:sp>
      <p:sp>
        <p:nvSpPr>
          <p:cNvPr id="6" name="TextBox 5"/>
          <p:cNvSpPr txBox="1"/>
          <p:nvPr/>
        </p:nvSpPr>
        <p:spPr>
          <a:xfrm>
            <a:off x="466159" y="1521148"/>
            <a:ext cx="10814011" cy="1348061"/>
          </a:xfrm>
          <a:prstGeom prst="rect">
            <a:avLst/>
          </a:prstGeom>
          <a:ln>
            <a:noFill/>
          </a:ln>
        </p:spPr>
        <p:txBody>
          <a:bodyPr wrap="square" rtlCol="0">
            <a:spAutoFit/>
          </a:bodyPr>
          <a:lstStyle/>
          <a:p>
            <a:pPr lvl="0">
              <a:lnSpc>
                <a:spcPct val="120000"/>
              </a:lnSpc>
            </a:pPr>
            <a:r>
              <a:rPr lang="en-US" sz="2800" b="1" dirty="0">
                <a:solidFill>
                  <a:srgbClr val="001D60"/>
                </a:solidFill>
              </a:rPr>
              <a:t>Savings</a:t>
            </a:r>
          </a:p>
          <a:p>
            <a:pPr lvl="0">
              <a:lnSpc>
                <a:spcPct val="120000"/>
              </a:lnSpc>
            </a:pPr>
            <a:r>
              <a:rPr lang="en-US" sz="2000" dirty="0">
                <a:solidFill>
                  <a:srgbClr val="001D60"/>
                </a:solidFill>
              </a:rPr>
              <a:t>Entities generate savings by purchasing 340B drugs at a lower price than what they would have paid if not participating in 340B  (i.e., GPO or wholesaler pricing)</a:t>
            </a:r>
          </a:p>
        </p:txBody>
      </p:sp>
    </p:spTree>
    <p:extLst>
      <p:ext uri="{BB962C8B-B14F-4D97-AF65-F5344CB8AC3E}">
        <p14:creationId xmlns:p14="http://schemas.microsoft.com/office/powerpoint/2010/main" val="12912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Name* 340B Savings</a:t>
            </a:r>
          </a:p>
        </p:txBody>
      </p:sp>
      <p:sp>
        <p:nvSpPr>
          <p:cNvPr id="5" name="TextBox 4"/>
          <p:cNvSpPr txBox="1"/>
          <p:nvPr/>
        </p:nvSpPr>
        <p:spPr>
          <a:xfrm>
            <a:off x="1935002" y="1577510"/>
            <a:ext cx="7812157" cy="4256550"/>
          </a:xfrm>
          <a:prstGeom prst="rect">
            <a:avLst/>
          </a:prstGeom>
          <a:ln>
            <a:noFill/>
          </a:ln>
        </p:spPr>
        <p:txBody>
          <a:bodyPr wrap="square" rtlCol="0">
            <a:spAutoFit/>
          </a:bodyPr>
          <a:lstStyle/>
          <a:p>
            <a:pPr lvl="0">
              <a:lnSpc>
                <a:spcPct val="120000"/>
              </a:lnSpc>
            </a:pPr>
            <a:r>
              <a:rPr lang="en-US" sz="2000" b="1" dirty="0">
                <a:solidFill>
                  <a:srgbClr val="001D60"/>
                </a:solidFill>
              </a:rPr>
              <a:t>Physician-administered/clinic savings</a:t>
            </a:r>
          </a:p>
          <a:p>
            <a:pPr lvl="0">
              <a:lnSpc>
                <a:spcPct val="120000"/>
              </a:lnSpc>
            </a:pPr>
            <a:r>
              <a:rPr lang="en-US" sz="2000" dirty="0">
                <a:solidFill>
                  <a:srgbClr val="001D60"/>
                </a:solidFill>
              </a:rPr>
              <a:t>$___ savings</a:t>
            </a:r>
            <a:br>
              <a:rPr lang="en-US" sz="2000" dirty="0">
                <a:solidFill>
                  <a:srgbClr val="001D60"/>
                </a:solidFill>
              </a:rPr>
            </a:br>
            <a:endParaRPr lang="en-US" sz="500" dirty="0">
              <a:solidFill>
                <a:srgbClr val="001D60"/>
              </a:solidFill>
            </a:endParaRPr>
          </a:p>
          <a:p>
            <a:pPr lvl="0">
              <a:lnSpc>
                <a:spcPct val="120000"/>
              </a:lnSpc>
            </a:pPr>
            <a:r>
              <a:rPr lang="en-US" sz="2000" b="1" dirty="0">
                <a:solidFill>
                  <a:srgbClr val="001D60"/>
                </a:solidFill>
              </a:rPr>
              <a:t>Entity-owned retail pharmacy savings</a:t>
            </a:r>
          </a:p>
          <a:p>
            <a:pPr lvl="0">
              <a:lnSpc>
                <a:spcPct val="120000"/>
              </a:lnSpc>
            </a:pPr>
            <a:r>
              <a:rPr lang="en-US" sz="2000" dirty="0">
                <a:solidFill>
                  <a:srgbClr val="001D60"/>
                </a:solidFill>
              </a:rPr>
              <a:t>$___ savings</a:t>
            </a:r>
            <a:br>
              <a:rPr lang="en-US" sz="2000" dirty="0">
                <a:solidFill>
                  <a:srgbClr val="001D60"/>
                </a:solidFill>
              </a:rPr>
            </a:br>
            <a:endParaRPr lang="en-US" sz="500" dirty="0">
              <a:solidFill>
                <a:srgbClr val="001D60"/>
              </a:solidFill>
            </a:endParaRPr>
          </a:p>
          <a:p>
            <a:pPr lvl="0">
              <a:lnSpc>
                <a:spcPct val="120000"/>
              </a:lnSpc>
            </a:pPr>
            <a:r>
              <a:rPr lang="en-US" sz="2000" b="1" dirty="0">
                <a:solidFill>
                  <a:srgbClr val="001D60"/>
                </a:solidFill>
              </a:rPr>
              <a:t>Contract pharmacy impact</a:t>
            </a:r>
          </a:p>
          <a:p>
            <a:pPr lvl="0">
              <a:lnSpc>
                <a:spcPct val="120000"/>
              </a:lnSpc>
            </a:pPr>
            <a:r>
              <a:rPr lang="en-US" sz="2000" dirty="0">
                <a:solidFill>
                  <a:srgbClr val="001D60"/>
                </a:solidFill>
              </a:rPr>
              <a:t>$___ savings</a:t>
            </a:r>
          </a:p>
          <a:p>
            <a:pPr lvl="0">
              <a:lnSpc>
                <a:spcPct val="120000"/>
              </a:lnSpc>
            </a:pPr>
            <a:br>
              <a:rPr lang="en-US" sz="500" b="1" dirty="0">
                <a:solidFill>
                  <a:srgbClr val="001D60"/>
                </a:solidFill>
              </a:rPr>
            </a:br>
            <a:r>
              <a:rPr lang="en-US" sz="2000" b="1" dirty="0">
                <a:solidFill>
                  <a:srgbClr val="001D60"/>
                </a:solidFill>
              </a:rPr>
              <a:t>340B compliance maintenance costs</a:t>
            </a:r>
          </a:p>
          <a:p>
            <a:pPr lvl="0">
              <a:lnSpc>
                <a:spcPct val="120000"/>
              </a:lnSpc>
            </a:pPr>
            <a:r>
              <a:rPr lang="en-US" sz="2000" dirty="0">
                <a:solidFill>
                  <a:srgbClr val="001D60"/>
                </a:solidFill>
              </a:rPr>
              <a:t>$ –___ costs</a:t>
            </a:r>
          </a:p>
          <a:p>
            <a:pPr lvl="0">
              <a:lnSpc>
                <a:spcPct val="120000"/>
              </a:lnSpc>
            </a:pPr>
            <a:endParaRPr lang="en-US" sz="1200" b="1" dirty="0">
              <a:solidFill>
                <a:srgbClr val="001D60"/>
              </a:solidFill>
            </a:endParaRPr>
          </a:p>
          <a:p>
            <a:pPr lvl="0">
              <a:lnSpc>
                <a:spcPct val="120000"/>
              </a:lnSpc>
            </a:pPr>
            <a:r>
              <a:rPr lang="en-US" sz="2000" b="1" dirty="0">
                <a:solidFill>
                  <a:schemeClr val="accent3"/>
                </a:solidFill>
              </a:rPr>
              <a:t>340B net financial impact</a:t>
            </a:r>
          </a:p>
          <a:p>
            <a:pPr lvl="0">
              <a:lnSpc>
                <a:spcPct val="120000"/>
              </a:lnSpc>
            </a:pPr>
            <a:r>
              <a:rPr lang="en-US" sz="2000" dirty="0">
                <a:solidFill>
                  <a:schemeClr val="accent3"/>
                </a:solidFill>
              </a:rPr>
              <a:t>$___ savings</a:t>
            </a:r>
          </a:p>
        </p:txBody>
      </p:sp>
      <p:cxnSp>
        <p:nvCxnSpPr>
          <p:cNvPr id="4" name="Straight Connector 3"/>
          <p:cNvCxnSpPr/>
          <p:nvPr/>
        </p:nvCxnSpPr>
        <p:spPr>
          <a:xfrm>
            <a:off x="2055081" y="4930140"/>
            <a:ext cx="4574319" cy="0"/>
          </a:xfrm>
          <a:prstGeom prst="line">
            <a:avLst/>
          </a:prstGeom>
          <a:ln w="28575" cap="sq">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6" name="Group 4"/>
          <p:cNvGrpSpPr>
            <a:grpSpLocks noChangeAspect="1"/>
          </p:cNvGrpSpPr>
          <p:nvPr/>
        </p:nvGrpSpPr>
        <p:grpSpPr bwMode="auto">
          <a:xfrm>
            <a:off x="1008728" y="1698270"/>
            <a:ext cx="584167" cy="576378"/>
            <a:chOff x="610" y="899"/>
            <a:chExt cx="450" cy="444"/>
          </a:xfrm>
          <a:solidFill>
            <a:srgbClr val="002060"/>
          </a:solidFill>
        </p:grpSpPr>
        <p:sp>
          <p:nvSpPr>
            <p:cNvPr id="57" name="Freeform 5"/>
            <p:cNvSpPr>
              <a:spLocks noEditPoints="1"/>
            </p:cNvSpPr>
            <p:nvPr/>
          </p:nvSpPr>
          <p:spPr bwMode="auto">
            <a:xfrm>
              <a:off x="636" y="899"/>
              <a:ext cx="84" cy="84"/>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15 h 73"/>
                <a:gd name="T12" fmla="*/ 15 w 73"/>
                <a:gd name="T13" fmla="*/ 36 h 73"/>
                <a:gd name="T14" fmla="*/ 37 w 73"/>
                <a:gd name="T15" fmla="*/ 58 h 73"/>
                <a:gd name="T16" fmla="*/ 58 w 73"/>
                <a:gd name="T17" fmla="*/ 36 h 73"/>
                <a:gd name="T18" fmla="*/ 37 w 73"/>
                <a:gd name="T1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7" y="73"/>
                    <a:pt x="0" y="56"/>
                    <a:pt x="0" y="36"/>
                  </a:cubicBezTo>
                  <a:cubicBezTo>
                    <a:pt x="0" y="16"/>
                    <a:pt x="17" y="0"/>
                    <a:pt x="37" y="0"/>
                  </a:cubicBezTo>
                  <a:cubicBezTo>
                    <a:pt x="57" y="0"/>
                    <a:pt x="73" y="16"/>
                    <a:pt x="73" y="36"/>
                  </a:cubicBezTo>
                  <a:cubicBezTo>
                    <a:pt x="73" y="56"/>
                    <a:pt x="57" y="73"/>
                    <a:pt x="37" y="73"/>
                  </a:cubicBezTo>
                  <a:close/>
                  <a:moveTo>
                    <a:pt x="37" y="15"/>
                  </a:moveTo>
                  <a:cubicBezTo>
                    <a:pt x="25" y="15"/>
                    <a:pt x="15" y="24"/>
                    <a:pt x="15" y="36"/>
                  </a:cubicBezTo>
                  <a:cubicBezTo>
                    <a:pt x="15" y="48"/>
                    <a:pt x="25" y="58"/>
                    <a:pt x="37" y="58"/>
                  </a:cubicBezTo>
                  <a:cubicBezTo>
                    <a:pt x="49" y="58"/>
                    <a:pt x="58" y="48"/>
                    <a:pt x="58" y="36"/>
                  </a:cubicBezTo>
                  <a:cubicBezTo>
                    <a:pt x="58" y="24"/>
                    <a:pt x="49" y="15"/>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
            <p:cNvSpPr>
              <a:spLocks noEditPoints="1"/>
            </p:cNvSpPr>
            <p:nvPr/>
          </p:nvSpPr>
          <p:spPr bwMode="auto">
            <a:xfrm>
              <a:off x="781" y="899"/>
              <a:ext cx="84" cy="84"/>
            </a:xfrm>
            <a:custGeom>
              <a:avLst/>
              <a:gdLst>
                <a:gd name="T0" fmla="*/ 36 w 73"/>
                <a:gd name="T1" fmla="*/ 73 h 73"/>
                <a:gd name="T2" fmla="*/ 0 w 73"/>
                <a:gd name="T3" fmla="*/ 36 h 73"/>
                <a:gd name="T4" fmla="*/ 36 w 73"/>
                <a:gd name="T5" fmla="*/ 0 h 73"/>
                <a:gd name="T6" fmla="*/ 73 w 73"/>
                <a:gd name="T7" fmla="*/ 36 h 73"/>
                <a:gd name="T8" fmla="*/ 36 w 73"/>
                <a:gd name="T9" fmla="*/ 73 h 73"/>
                <a:gd name="T10" fmla="*/ 36 w 73"/>
                <a:gd name="T11" fmla="*/ 15 h 73"/>
                <a:gd name="T12" fmla="*/ 15 w 73"/>
                <a:gd name="T13" fmla="*/ 36 h 73"/>
                <a:gd name="T14" fmla="*/ 36 w 73"/>
                <a:gd name="T15" fmla="*/ 58 h 73"/>
                <a:gd name="T16" fmla="*/ 58 w 73"/>
                <a:gd name="T17" fmla="*/ 36 h 73"/>
                <a:gd name="T18" fmla="*/ 36 w 73"/>
                <a:gd name="T1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6" y="73"/>
                  </a:moveTo>
                  <a:cubicBezTo>
                    <a:pt x="16" y="73"/>
                    <a:pt x="0" y="56"/>
                    <a:pt x="0" y="36"/>
                  </a:cubicBezTo>
                  <a:cubicBezTo>
                    <a:pt x="0" y="16"/>
                    <a:pt x="16" y="0"/>
                    <a:pt x="36" y="0"/>
                  </a:cubicBezTo>
                  <a:cubicBezTo>
                    <a:pt x="56" y="0"/>
                    <a:pt x="73" y="16"/>
                    <a:pt x="73" y="36"/>
                  </a:cubicBezTo>
                  <a:cubicBezTo>
                    <a:pt x="73" y="56"/>
                    <a:pt x="56" y="73"/>
                    <a:pt x="36" y="73"/>
                  </a:cubicBezTo>
                  <a:close/>
                  <a:moveTo>
                    <a:pt x="36" y="15"/>
                  </a:moveTo>
                  <a:cubicBezTo>
                    <a:pt x="24" y="15"/>
                    <a:pt x="15" y="24"/>
                    <a:pt x="15" y="36"/>
                  </a:cubicBezTo>
                  <a:cubicBezTo>
                    <a:pt x="15" y="48"/>
                    <a:pt x="24" y="58"/>
                    <a:pt x="36" y="58"/>
                  </a:cubicBezTo>
                  <a:cubicBezTo>
                    <a:pt x="48" y="58"/>
                    <a:pt x="58" y="48"/>
                    <a:pt x="58" y="36"/>
                  </a:cubicBezTo>
                  <a:cubicBezTo>
                    <a:pt x="58" y="24"/>
                    <a:pt x="48" y="15"/>
                    <a:pt x="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
            <p:cNvSpPr>
              <a:spLocks/>
            </p:cNvSpPr>
            <p:nvPr/>
          </p:nvSpPr>
          <p:spPr bwMode="auto">
            <a:xfrm>
              <a:off x="610" y="949"/>
              <a:ext cx="119" cy="229"/>
            </a:xfrm>
            <a:custGeom>
              <a:avLst/>
              <a:gdLst>
                <a:gd name="T0" fmla="*/ 96 w 104"/>
                <a:gd name="T1" fmla="*/ 200 h 200"/>
                <a:gd name="T2" fmla="*/ 91 w 104"/>
                <a:gd name="T3" fmla="*/ 198 h 200"/>
                <a:gd name="T4" fmla="*/ 13 w 104"/>
                <a:gd name="T5" fmla="*/ 21 h 200"/>
                <a:gd name="T6" fmla="*/ 15 w 104"/>
                <a:gd name="T7" fmla="*/ 17 h 200"/>
                <a:gd name="T8" fmla="*/ 30 w 104"/>
                <a:gd name="T9" fmla="*/ 3 h 200"/>
                <a:gd name="T10" fmla="*/ 40 w 104"/>
                <a:gd name="T11" fmla="*/ 3 h 200"/>
                <a:gd name="T12" fmla="*/ 40 w 104"/>
                <a:gd name="T13" fmla="*/ 14 h 200"/>
                <a:gd name="T14" fmla="*/ 27 w 104"/>
                <a:gd name="T15" fmla="*/ 26 h 200"/>
                <a:gd name="T16" fmla="*/ 101 w 104"/>
                <a:gd name="T17" fmla="*/ 187 h 200"/>
                <a:gd name="T18" fmla="*/ 101 w 104"/>
                <a:gd name="T19" fmla="*/ 198 h 200"/>
                <a:gd name="T20" fmla="*/ 96 w 104"/>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00">
                  <a:moveTo>
                    <a:pt x="96" y="200"/>
                  </a:moveTo>
                  <a:cubicBezTo>
                    <a:pt x="94" y="200"/>
                    <a:pt x="92" y="199"/>
                    <a:pt x="91" y="198"/>
                  </a:cubicBezTo>
                  <a:cubicBezTo>
                    <a:pt x="0" y="101"/>
                    <a:pt x="12" y="24"/>
                    <a:pt x="13" y="21"/>
                  </a:cubicBezTo>
                  <a:cubicBezTo>
                    <a:pt x="13" y="20"/>
                    <a:pt x="14" y="18"/>
                    <a:pt x="15" y="17"/>
                  </a:cubicBezTo>
                  <a:cubicBezTo>
                    <a:pt x="30" y="3"/>
                    <a:pt x="30" y="3"/>
                    <a:pt x="30" y="3"/>
                  </a:cubicBezTo>
                  <a:cubicBezTo>
                    <a:pt x="33" y="0"/>
                    <a:pt x="38" y="1"/>
                    <a:pt x="40" y="3"/>
                  </a:cubicBezTo>
                  <a:cubicBezTo>
                    <a:pt x="43" y="6"/>
                    <a:pt x="43" y="11"/>
                    <a:pt x="40" y="14"/>
                  </a:cubicBezTo>
                  <a:cubicBezTo>
                    <a:pt x="27" y="26"/>
                    <a:pt x="27" y="26"/>
                    <a:pt x="27" y="26"/>
                  </a:cubicBezTo>
                  <a:cubicBezTo>
                    <a:pt x="26" y="39"/>
                    <a:pt x="25" y="106"/>
                    <a:pt x="101" y="187"/>
                  </a:cubicBezTo>
                  <a:cubicBezTo>
                    <a:pt x="104" y="190"/>
                    <a:pt x="104" y="195"/>
                    <a:pt x="101" y="198"/>
                  </a:cubicBezTo>
                  <a:cubicBezTo>
                    <a:pt x="100" y="199"/>
                    <a:pt x="98" y="200"/>
                    <a:pt x="9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772" y="949"/>
              <a:ext cx="119" cy="229"/>
            </a:xfrm>
            <a:custGeom>
              <a:avLst/>
              <a:gdLst>
                <a:gd name="T0" fmla="*/ 8 w 104"/>
                <a:gd name="T1" fmla="*/ 200 h 200"/>
                <a:gd name="T2" fmla="*/ 3 w 104"/>
                <a:gd name="T3" fmla="*/ 198 h 200"/>
                <a:gd name="T4" fmla="*/ 3 w 104"/>
                <a:gd name="T5" fmla="*/ 187 h 200"/>
                <a:gd name="T6" fmla="*/ 77 w 104"/>
                <a:gd name="T7" fmla="*/ 26 h 200"/>
                <a:gd name="T8" fmla="*/ 64 w 104"/>
                <a:gd name="T9" fmla="*/ 14 h 200"/>
                <a:gd name="T10" fmla="*/ 64 w 104"/>
                <a:gd name="T11" fmla="*/ 3 h 200"/>
                <a:gd name="T12" fmla="*/ 74 w 104"/>
                <a:gd name="T13" fmla="*/ 3 h 200"/>
                <a:gd name="T14" fmla="*/ 89 w 104"/>
                <a:gd name="T15" fmla="*/ 17 h 200"/>
                <a:gd name="T16" fmla="*/ 91 w 104"/>
                <a:gd name="T17" fmla="*/ 21 h 200"/>
                <a:gd name="T18" fmla="*/ 13 w 104"/>
                <a:gd name="T19" fmla="*/ 198 h 200"/>
                <a:gd name="T20" fmla="*/ 8 w 104"/>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00">
                  <a:moveTo>
                    <a:pt x="8" y="200"/>
                  </a:moveTo>
                  <a:cubicBezTo>
                    <a:pt x="6" y="200"/>
                    <a:pt x="4" y="199"/>
                    <a:pt x="3" y="198"/>
                  </a:cubicBezTo>
                  <a:cubicBezTo>
                    <a:pt x="0" y="195"/>
                    <a:pt x="0" y="190"/>
                    <a:pt x="3" y="187"/>
                  </a:cubicBezTo>
                  <a:cubicBezTo>
                    <a:pt x="79" y="106"/>
                    <a:pt x="78" y="39"/>
                    <a:pt x="77" y="26"/>
                  </a:cubicBezTo>
                  <a:cubicBezTo>
                    <a:pt x="64" y="14"/>
                    <a:pt x="64" y="14"/>
                    <a:pt x="64" y="14"/>
                  </a:cubicBezTo>
                  <a:cubicBezTo>
                    <a:pt x="61" y="11"/>
                    <a:pt x="61" y="6"/>
                    <a:pt x="64" y="3"/>
                  </a:cubicBezTo>
                  <a:cubicBezTo>
                    <a:pt x="66" y="1"/>
                    <a:pt x="71" y="0"/>
                    <a:pt x="74" y="3"/>
                  </a:cubicBezTo>
                  <a:cubicBezTo>
                    <a:pt x="89" y="17"/>
                    <a:pt x="89" y="17"/>
                    <a:pt x="89" y="17"/>
                  </a:cubicBezTo>
                  <a:cubicBezTo>
                    <a:pt x="90" y="18"/>
                    <a:pt x="91" y="20"/>
                    <a:pt x="91" y="21"/>
                  </a:cubicBezTo>
                  <a:cubicBezTo>
                    <a:pt x="92" y="24"/>
                    <a:pt x="104" y="101"/>
                    <a:pt x="13" y="198"/>
                  </a:cubicBezTo>
                  <a:cubicBezTo>
                    <a:pt x="12" y="199"/>
                    <a:pt x="10" y="200"/>
                    <a:pt x="8"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698" y="1154"/>
              <a:ext cx="105" cy="89"/>
            </a:xfrm>
            <a:custGeom>
              <a:avLst/>
              <a:gdLst>
                <a:gd name="T0" fmla="*/ 58 w 91"/>
                <a:gd name="T1" fmla="*/ 77 h 77"/>
                <a:gd name="T2" fmla="*/ 33 w 91"/>
                <a:gd name="T3" fmla="*/ 77 h 77"/>
                <a:gd name="T4" fmla="*/ 27 w 91"/>
                <a:gd name="T5" fmla="*/ 74 h 77"/>
                <a:gd name="T6" fmla="*/ 12 w 91"/>
                <a:gd name="T7" fmla="*/ 10 h 77"/>
                <a:gd name="T8" fmla="*/ 45 w 91"/>
                <a:gd name="T9" fmla="*/ 1 h 77"/>
                <a:gd name="T10" fmla="*/ 79 w 91"/>
                <a:gd name="T11" fmla="*/ 10 h 77"/>
                <a:gd name="T12" fmla="*/ 64 w 91"/>
                <a:gd name="T13" fmla="*/ 74 h 77"/>
                <a:gd name="T14" fmla="*/ 58 w 91"/>
                <a:gd name="T15" fmla="*/ 77 h 77"/>
                <a:gd name="T16" fmla="*/ 37 w 91"/>
                <a:gd name="T17" fmla="*/ 63 h 77"/>
                <a:gd name="T18" fmla="*/ 54 w 91"/>
                <a:gd name="T19" fmla="*/ 63 h 77"/>
                <a:gd name="T20" fmla="*/ 68 w 91"/>
                <a:gd name="T21" fmla="*/ 20 h 77"/>
                <a:gd name="T22" fmla="*/ 46 w 91"/>
                <a:gd name="T23" fmla="*/ 16 h 77"/>
                <a:gd name="T24" fmla="*/ 45 w 91"/>
                <a:gd name="T25" fmla="*/ 16 h 77"/>
                <a:gd name="T26" fmla="*/ 23 w 91"/>
                <a:gd name="T27" fmla="*/ 20 h 77"/>
                <a:gd name="T28" fmla="*/ 37 w 91"/>
                <a:gd name="T29"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7">
                  <a:moveTo>
                    <a:pt x="58" y="77"/>
                  </a:moveTo>
                  <a:cubicBezTo>
                    <a:pt x="33" y="77"/>
                    <a:pt x="33" y="77"/>
                    <a:pt x="33" y="77"/>
                  </a:cubicBezTo>
                  <a:cubicBezTo>
                    <a:pt x="30" y="77"/>
                    <a:pt x="28" y="76"/>
                    <a:pt x="27" y="74"/>
                  </a:cubicBezTo>
                  <a:cubicBezTo>
                    <a:pt x="4" y="41"/>
                    <a:pt x="0" y="25"/>
                    <a:pt x="12" y="10"/>
                  </a:cubicBezTo>
                  <a:cubicBezTo>
                    <a:pt x="20" y="0"/>
                    <a:pt x="40" y="1"/>
                    <a:pt x="45" y="1"/>
                  </a:cubicBezTo>
                  <a:cubicBezTo>
                    <a:pt x="51" y="1"/>
                    <a:pt x="71" y="0"/>
                    <a:pt x="79" y="10"/>
                  </a:cubicBezTo>
                  <a:cubicBezTo>
                    <a:pt x="91" y="25"/>
                    <a:pt x="87" y="41"/>
                    <a:pt x="64" y="74"/>
                  </a:cubicBezTo>
                  <a:cubicBezTo>
                    <a:pt x="63" y="76"/>
                    <a:pt x="61" y="77"/>
                    <a:pt x="58" y="77"/>
                  </a:cubicBezTo>
                  <a:close/>
                  <a:moveTo>
                    <a:pt x="37" y="63"/>
                  </a:moveTo>
                  <a:cubicBezTo>
                    <a:pt x="54" y="63"/>
                    <a:pt x="54" y="63"/>
                    <a:pt x="54" y="63"/>
                  </a:cubicBezTo>
                  <a:cubicBezTo>
                    <a:pt x="76" y="30"/>
                    <a:pt x="71" y="24"/>
                    <a:pt x="68" y="20"/>
                  </a:cubicBezTo>
                  <a:cubicBezTo>
                    <a:pt x="65" y="16"/>
                    <a:pt x="54" y="15"/>
                    <a:pt x="46" y="16"/>
                  </a:cubicBezTo>
                  <a:cubicBezTo>
                    <a:pt x="46" y="16"/>
                    <a:pt x="45" y="16"/>
                    <a:pt x="45" y="16"/>
                  </a:cubicBezTo>
                  <a:cubicBezTo>
                    <a:pt x="37" y="15"/>
                    <a:pt x="26" y="16"/>
                    <a:pt x="23" y="20"/>
                  </a:cubicBezTo>
                  <a:cubicBezTo>
                    <a:pt x="20" y="24"/>
                    <a:pt x="15" y="30"/>
                    <a:pt x="3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
            <p:cNvSpPr>
              <a:spLocks/>
            </p:cNvSpPr>
            <p:nvPr/>
          </p:nvSpPr>
          <p:spPr bwMode="auto">
            <a:xfrm>
              <a:off x="737" y="1226"/>
              <a:ext cx="262" cy="117"/>
            </a:xfrm>
            <a:custGeom>
              <a:avLst/>
              <a:gdLst>
                <a:gd name="T0" fmla="*/ 114 w 228"/>
                <a:gd name="T1" fmla="*/ 102 h 102"/>
                <a:gd name="T2" fmla="*/ 24 w 228"/>
                <a:gd name="T3" fmla="*/ 70 h 102"/>
                <a:gd name="T4" fmla="*/ 4 w 228"/>
                <a:gd name="T5" fmla="*/ 7 h 102"/>
                <a:gd name="T6" fmla="*/ 12 w 228"/>
                <a:gd name="T7" fmla="*/ 1 h 102"/>
                <a:gd name="T8" fmla="*/ 19 w 228"/>
                <a:gd name="T9" fmla="*/ 9 h 102"/>
                <a:gd name="T10" fmla="*/ 36 w 228"/>
                <a:gd name="T11" fmla="*/ 60 h 102"/>
                <a:gd name="T12" fmla="*/ 114 w 228"/>
                <a:gd name="T13" fmla="*/ 87 h 102"/>
                <a:gd name="T14" fmla="*/ 197 w 228"/>
                <a:gd name="T15" fmla="*/ 61 h 102"/>
                <a:gd name="T16" fmla="*/ 210 w 228"/>
                <a:gd name="T17" fmla="*/ 22 h 102"/>
                <a:gd name="T18" fmla="*/ 217 w 228"/>
                <a:gd name="T19" fmla="*/ 14 h 102"/>
                <a:gd name="T20" fmla="*/ 225 w 228"/>
                <a:gd name="T21" fmla="*/ 20 h 102"/>
                <a:gd name="T22" fmla="*/ 209 w 228"/>
                <a:gd name="T23" fmla="*/ 70 h 102"/>
                <a:gd name="T24" fmla="*/ 114 w 228"/>
                <a:gd name="T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102">
                  <a:moveTo>
                    <a:pt x="114" y="102"/>
                  </a:moveTo>
                  <a:cubicBezTo>
                    <a:pt x="74" y="102"/>
                    <a:pt x="43" y="91"/>
                    <a:pt x="24" y="70"/>
                  </a:cubicBezTo>
                  <a:cubicBezTo>
                    <a:pt x="0" y="43"/>
                    <a:pt x="4" y="9"/>
                    <a:pt x="4" y="7"/>
                  </a:cubicBezTo>
                  <a:cubicBezTo>
                    <a:pt x="5" y="3"/>
                    <a:pt x="8" y="0"/>
                    <a:pt x="12" y="1"/>
                  </a:cubicBezTo>
                  <a:cubicBezTo>
                    <a:pt x="16" y="1"/>
                    <a:pt x="19" y="5"/>
                    <a:pt x="19" y="9"/>
                  </a:cubicBezTo>
                  <a:cubicBezTo>
                    <a:pt x="19" y="9"/>
                    <a:pt x="16" y="38"/>
                    <a:pt x="36" y="60"/>
                  </a:cubicBezTo>
                  <a:cubicBezTo>
                    <a:pt x="52" y="78"/>
                    <a:pt x="78" y="87"/>
                    <a:pt x="114" y="87"/>
                  </a:cubicBezTo>
                  <a:cubicBezTo>
                    <a:pt x="154" y="87"/>
                    <a:pt x="182" y="78"/>
                    <a:pt x="197" y="61"/>
                  </a:cubicBezTo>
                  <a:cubicBezTo>
                    <a:pt x="213" y="43"/>
                    <a:pt x="211" y="23"/>
                    <a:pt x="210" y="22"/>
                  </a:cubicBezTo>
                  <a:cubicBezTo>
                    <a:pt x="210" y="18"/>
                    <a:pt x="213" y="15"/>
                    <a:pt x="217" y="14"/>
                  </a:cubicBezTo>
                  <a:cubicBezTo>
                    <a:pt x="221" y="14"/>
                    <a:pt x="225" y="16"/>
                    <a:pt x="225" y="20"/>
                  </a:cubicBezTo>
                  <a:cubicBezTo>
                    <a:pt x="225" y="22"/>
                    <a:pt x="228" y="47"/>
                    <a:pt x="209" y="70"/>
                  </a:cubicBezTo>
                  <a:cubicBezTo>
                    <a:pt x="190" y="91"/>
                    <a:pt x="158" y="102"/>
                    <a:pt x="11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
            <p:cNvSpPr>
              <a:spLocks noEditPoints="1"/>
            </p:cNvSpPr>
            <p:nvPr/>
          </p:nvSpPr>
          <p:spPr bwMode="auto">
            <a:xfrm>
              <a:off x="915" y="1111"/>
              <a:ext cx="145" cy="144"/>
            </a:xfrm>
            <a:custGeom>
              <a:avLst/>
              <a:gdLst>
                <a:gd name="T0" fmla="*/ 63 w 126"/>
                <a:gd name="T1" fmla="*/ 126 h 126"/>
                <a:gd name="T2" fmla="*/ 0 w 126"/>
                <a:gd name="T3" fmla="*/ 63 h 126"/>
                <a:gd name="T4" fmla="*/ 63 w 126"/>
                <a:gd name="T5" fmla="*/ 0 h 126"/>
                <a:gd name="T6" fmla="*/ 126 w 126"/>
                <a:gd name="T7" fmla="*/ 63 h 126"/>
                <a:gd name="T8" fmla="*/ 63 w 126"/>
                <a:gd name="T9" fmla="*/ 126 h 126"/>
                <a:gd name="T10" fmla="*/ 63 w 126"/>
                <a:gd name="T11" fmla="*/ 14 h 126"/>
                <a:gd name="T12" fmla="*/ 15 w 126"/>
                <a:gd name="T13" fmla="*/ 63 h 126"/>
                <a:gd name="T14" fmla="*/ 63 w 126"/>
                <a:gd name="T15" fmla="*/ 111 h 126"/>
                <a:gd name="T16" fmla="*/ 111 w 126"/>
                <a:gd name="T17" fmla="*/ 63 h 126"/>
                <a:gd name="T18" fmla="*/ 63 w 126"/>
                <a:gd name="T19" fmla="*/ 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126"/>
                  </a:moveTo>
                  <a:cubicBezTo>
                    <a:pt x="28" y="126"/>
                    <a:pt x="0" y="98"/>
                    <a:pt x="0" y="63"/>
                  </a:cubicBezTo>
                  <a:cubicBezTo>
                    <a:pt x="0" y="28"/>
                    <a:pt x="28" y="0"/>
                    <a:pt x="63" y="0"/>
                  </a:cubicBezTo>
                  <a:cubicBezTo>
                    <a:pt x="98" y="0"/>
                    <a:pt x="126" y="28"/>
                    <a:pt x="126" y="63"/>
                  </a:cubicBezTo>
                  <a:cubicBezTo>
                    <a:pt x="126" y="98"/>
                    <a:pt x="98" y="126"/>
                    <a:pt x="63" y="126"/>
                  </a:cubicBezTo>
                  <a:close/>
                  <a:moveTo>
                    <a:pt x="63" y="14"/>
                  </a:moveTo>
                  <a:cubicBezTo>
                    <a:pt x="36" y="14"/>
                    <a:pt x="15" y="36"/>
                    <a:pt x="15" y="63"/>
                  </a:cubicBezTo>
                  <a:cubicBezTo>
                    <a:pt x="15" y="89"/>
                    <a:pt x="36" y="111"/>
                    <a:pt x="63" y="111"/>
                  </a:cubicBezTo>
                  <a:cubicBezTo>
                    <a:pt x="90" y="111"/>
                    <a:pt x="111" y="89"/>
                    <a:pt x="111" y="63"/>
                  </a:cubicBezTo>
                  <a:cubicBezTo>
                    <a:pt x="111" y="36"/>
                    <a:pt x="90" y="14"/>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87"/>
          <p:cNvGrpSpPr/>
          <p:nvPr/>
        </p:nvGrpSpPr>
        <p:grpSpPr>
          <a:xfrm>
            <a:off x="934161" y="2589009"/>
            <a:ext cx="853915" cy="533878"/>
            <a:chOff x="9378488" y="2706606"/>
            <a:chExt cx="1159908" cy="725189"/>
          </a:xfrm>
          <a:solidFill>
            <a:srgbClr val="002060"/>
          </a:solidFill>
        </p:grpSpPr>
        <p:sp>
          <p:nvSpPr>
            <p:cNvPr id="77" name="Freeform 76"/>
            <p:cNvSpPr>
              <a:spLocks noEditPoints="1"/>
            </p:cNvSpPr>
            <p:nvPr/>
          </p:nvSpPr>
          <p:spPr bwMode="auto">
            <a:xfrm>
              <a:off x="9378488" y="2706606"/>
              <a:ext cx="1146076" cy="725189"/>
            </a:xfrm>
            <a:custGeom>
              <a:avLst/>
              <a:gdLst>
                <a:gd name="T0" fmla="*/ 67 w 488"/>
                <a:gd name="T1" fmla="*/ 107 h 308"/>
                <a:gd name="T2" fmla="*/ 169 w 488"/>
                <a:gd name="T3" fmla="*/ 108 h 308"/>
                <a:gd name="T4" fmla="*/ 404 w 488"/>
                <a:gd name="T5" fmla="*/ 296 h 308"/>
                <a:gd name="T6" fmla="*/ 184 w 488"/>
                <a:gd name="T7" fmla="*/ 175 h 308"/>
                <a:gd name="T8" fmla="*/ 97 w 488"/>
                <a:gd name="T9" fmla="*/ 144 h 308"/>
                <a:gd name="T10" fmla="*/ 66 w 488"/>
                <a:gd name="T11" fmla="*/ 296 h 308"/>
                <a:gd name="T12" fmla="*/ 41 w 488"/>
                <a:gd name="T13" fmla="*/ 108 h 308"/>
                <a:gd name="T14" fmla="*/ 12 w 488"/>
                <a:gd name="T15" fmla="*/ 72 h 308"/>
                <a:gd name="T16" fmla="*/ 36 w 488"/>
                <a:gd name="T17" fmla="*/ 72 h 308"/>
                <a:gd name="T18" fmla="*/ 36 w 488"/>
                <a:gd name="T19" fmla="*/ 60 h 308"/>
                <a:gd name="T20" fmla="*/ 12 w 488"/>
                <a:gd name="T21" fmla="*/ 60 h 308"/>
                <a:gd name="T22" fmla="*/ 59 w 488"/>
                <a:gd name="T23" fmla="*/ 36 h 308"/>
                <a:gd name="T24" fmla="*/ 59 w 488"/>
                <a:gd name="T25" fmla="*/ 96 h 308"/>
                <a:gd name="T26" fmla="*/ 12 w 488"/>
                <a:gd name="T27" fmla="*/ 72 h 308"/>
                <a:gd name="T28" fmla="*/ 172 w 488"/>
                <a:gd name="T29" fmla="*/ 66 h 308"/>
                <a:gd name="T30" fmla="*/ 64 w 488"/>
                <a:gd name="T31" fmla="*/ 66 h 308"/>
                <a:gd name="T32" fmla="*/ 434 w 488"/>
                <a:gd name="T33" fmla="*/ 36 h 308"/>
                <a:gd name="T34" fmla="*/ 199 w 488"/>
                <a:gd name="T35" fmla="*/ 60 h 308"/>
                <a:gd name="T36" fmla="*/ 199 w 488"/>
                <a:gd name="T37" fmla="*/ 72 h 308"/>
                <a:gd name="T38" fmla="*/ 434 w 488"/>
                <a:gd name="T39" fmla="*/ 96 h 308"/>
                <a:gd name="T40" fmla="*/ 184 w 488"/>
                <a:gd name="T41" fmla="*/ 66 h 308"/>
                <a:gd name="T42" fmla="*/ 434 w 488"/>
                <a:gd name="T43" fmla="*/ 36 h 308"/>
                <a:gd name="T44" fmla="*/ 78 w 488"/>
                <a:gd name="T45" fmla="*/ 296 h 308"/>
                <a:gd name="T46" fmla="*/ 97 w 488"/>
                <a:gd name="T47" fmla="*/ 156 h 308"/>
                <a:gd name="T48" fmla="*/ 172 w 488"/>
                <a:gd name="T49" fmla="*/ 175 h 308"/>
                <a:gd name="T50" fmla="*/ 482 w 488"/>
                <a:gd name="T51" fmla="*/ 297 h 308"/>
                <a:gd name="T52" fmla="*/ 416 w 488"/>
                <a:gd name="T53" fmla="*/ 108 h 308"/>
                <a:gd name="T54" fmla="*/ 446 w 488"/>
                <a:gd name="T55" fmla="*/ 102 h 308"/>
                <a:gd name="T56" fmla="*/ 440 w 488"/>
                <a:gd name="T57" fmla="*/ 24 h 308"/>
                <a:gd name="T58" fmla="*/ 169 w 488"/>
                <a:gd name="T59" fmla="*/ 24 h 308"/>
                <a:gd name="T60" fmla="*/ 67 w 488"/>
                <a:gd name="T61" fmla="*/ 24 h 308"/>
                <a:gd name="T62" fmla="*/ 6 w 488"/>
                <a:gd name="T63" fmla="*/ 24 h 308"/>
                <a:gd name="T64" fmla="*/ 0 w 488"/>
                <a:gd name="T65" fmla="*/ 102 h 308"/>
                <a:gd name="T66" fmla="*/ 30 w 488"/>
                <a:gd name="T67" fmla="*/ 108 h 308"/>
                <a:gd name="T68" fmla="*/ 7 w 488"/>
                <a:gd name="T69" fmla="*/ 297 h 308"/>
                <a:gd name="T70" fmla="*/ 7 w 488"/>
                <a:gd name="T71" fmla="*/ 308 h 308"/>
                <a:gd name="T72" fmla="*/ 488 w 488"/>
                <a:gd name="T73" fmla="*/ 30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308">
                  <a:moveTo>
                    <a:pt x="66" y="108"/>
                  </a:moveTo>
                  <a:cubicBezTo>
                    <a:pt x="66" y="108"/>
                    <a:pt x="67" y="107"/>
                    <a:pt x="67" y="107"/>
                  </a:cubicBezTo>
                  <a:cubicBezTo>
                    <a:pt x="79" y="122"/>
                    <a:pt x="97" y="132"/>
                    <a:pt x="118" y="132"/>
                  </a:cubicBezTo>
                  <a:cubicBezTo>
                    <a:pt x="138" y="132"/>
                    <a:pt x="157" y="122"/>
                    <a:pt x="169" y="108"/>
                  </a:cubicBezTo>
                  <a:cubicBezTo>
                    <a:pt x="404" y="108"/>
                    <a:pt x="404" y="108"/>
                    <a:pt x="404" y="108"/>
                  </a:cubicBezTo>
                  <a:cubicBezTo>
                    <a:pt x="404" y="296"/>
                    <a:pt x="404" y="296"/>
                    <a:pt x="404" y="296"/>
                  </a:cubicBezTo>
                  <a:cubicBezTo>
                    <a:pt x="184" y="296"/>
                    <a:pt x="184" y="296"/>
                    <a:pt x="184" y="296"/>
                  </a:cubicBezTo>
                  <a:cubicBezTo>
                    <a:pt x="184" y="175"/>
                    <a:pt x="184" y="175"/>
                    <a:pt x="184" y="175"/>
                  </a:cubicBezTo>
                  <a:cubicBezTo>
                    <a:pt x="184" y="158"/>
                    <a:pt x="170" y="144"/>
                    <a:pt x="153" y="144"/>
                  </a:cubicBezTo>
                  <a:cubicBezTo>
                    <a:pt x="97" y="144"/>
                    <a:pt x="97" y="144"/>
                    <a:pt x="97" y="144"/>
                  </a:cubicBezTo>
                  <a:cubicBezTo>
                    <a:pt x="80" y="144"/>
                    <a:pt x="66" y="158"/>
                    <a:pt x="66" y="175"/>
                  </a:cubicBezTo>
                  <a:cubicBezTo>
                    <a:pt x="66" y="296"/>
                    <a:pt x="66" y="296"/>
                    <a:pt x="66" y="296"/>
                  </a:cubicBezTo>
                  <a:cubicBezTo>
                    <a:pt x="41" y="296"/>
                    <a:pt x="41" y="296"/>
                    <a:pt x="41" y="296"/>
                  </a:cubicBezTo>
                  <a:cubicBezTo>
                    <a:pt x="41" y="108"/>
                    <a:pt x="41" y="108"/>
                    <a:pt x="41" y="108"/>
                  </a:cubicBezTo>
                  <a:lnTo>
                    <a:pt x="66" y="108"/>
                  </a:lnTo>
                  <a:close/>
                  <a:moveTo>
                    <a:pt x="12" y="72"/>
                  </a:moveTo>
                  <a:cubicBezTo>
                    <a:pt x="12" y="72"/>
                    <a:pt x="12" y="72"/>
                    <a:pt x="12" y="72"/>
                  </a:cubicBezTo>
                  <a:cubicBezTo>
                    <a:pt x="36" y="72"/>
                    <a:pt x="36" y="72"/>
                    <a:pt x="36" y="72"/>
                  </a:cubicBezTo>
                  <a:cubicBezTo>
                    <a:pt x="39" y="72"/>
                    <a:pt x="42" y="69"/>
                    <a:pt x="42" y="66"/>
                  </a:cubicBezTo>
                  <a:cubicBezTo>
                    <a:pt x="42" y="63"/>
                    <a:pt x="39" y="60"/>
                    <a:pt x="36" y="60"/>
                  </a:cubicBezTo>
                  <a:cubicBezTo>
                    <a:pt x="12" y="60"/>
                    <a:pt x="12" y="60"/>
                    <a:pt x="12" y="60"/>
                  </a:cubicBezTo>
                  <a:cubicBezTo>
                    <a:pt x="12" y="60"/>
                    <a:pt x="12" y="60"/>
                    <a:pt x="12" y="60"/>
                  </a:cubicBezTo>
                  <a:cubicBezTo>
                    <a:pt x="12" y="36"/>
                    <a:pt x="12" y="36"/>
                    <a:pt x="12" y="36"/>
                  </a:cubicBezTo>
                  <a:cubicBezTo>
                    <a:pt x="59" y="36"/>
                    <a:pt x="59" y="36"/>
                    <a:pt x="59" y="36"/>
                  </a:cubicBezTo>
                  <a:cubicBezTo>
                    <a:pt x="55" y="45"/>
                    <a:pt x="52" y="55"/>
                    <a:pt x="52" y="66"/>
                  </a:cubicBezTo>
                  <a:cubicBezTo>
                    <a:pt x="52" y="77"/>
                    <a:pt x="55" y="87"/>
                    <a:pt x="59" y="96"/>
                  </a:cubicBezTo>
                  <a:cubicBezTo>
                    <a:pt x="12" y="96"/>
                    <a:pt x="12" y="96"/>
                    <a:pt x="12" y="96"/>
                  </a:cubicBezTo>
                  <a:lnTo>
                    <a:pt x="12" y="72"/>
                  </a:lnTo>
                  <a:close/>
                  <a:moveTo>
                    <a:pt x="118" y="12"/>
                  </a:moveTo>
                  <a:cubicBezTo>
                    <a:pt x="148" y="12"/>
                    <a:pt x="172" y="36"/>
                    <a:pt x="172" y="66"/>
                  </a:cubicBezTo>
                  <a:cubicBezTo>
                    <a:pt x="172" y="96"/>
                    <a:pt x="148" y="120"/>
                    <a:pt x="118" y="120"/>
                  </a:cubicBezTo>
                  <a:cubicBezTo>
                    <a:pt x="88" y="120"/>
                    <a:pt x="64" y="96"/>
                    <a:pt x="64" y="66"/>
                  </a:cubicBezTo>
                  <a:cubicBezTo>
                    <a:pt x="64" y="36"/>
                    <a:pt x="88" y="12"/>
                    <a:pt x="118" y="12"/>
                  </a:cubicBezTo>
                  <a:moveTo>
                    <a:pt x="434" y="36"/>
                  </a:moveTo>
                  <a:cubicBezTo>
                    <a:pt x="434" y="60"/>
                    <a:pt x="434" y="60"/>
                    <a:pt x="434" y="60"/>
                  </a:cubicBezTo>
                  <a:cubicBezTo>
                    <a:pt x="199" y="60"/>
                    <a:pt x="199" y="60"/>
                    <a:pt x="199" y="60"/>
                  </a:cubicBezTo>
                  <a:cubicBezTo>
                    <a:pt x="195" y="60"/>
                    <a:pt x="193" y="63"/>
                    <a:pt x="193" y="66"/>
                  </a:cubicBezTo>
                  <a:cubicBezTo>
                    <a:pt x="193" y="69"/>
                    <a:pt x="195" y="72"/>
                    <a:pt x="199" y="72"/>
                  </a:cubicBezTo>
                  <a:cubicBezTo>
                    <a:pt x="434" y="72"/>
                    <a:pt x="434" y="72"/>
                    <a:pt x="434" y="72"/>
                  </a:cubicBezTo>
                  <a:cubicBezTo>
                    <a:pt x="434" y="96"/>
                    <a:pt x="434" y="96"/>
                    <a:pt x="434" y="96"/>
                  </a:cubicBezTo>
                  <a:cubicBezTo>
                    <a:pt x="176" y="96"/>
                    <a:pt x="176" y="96"/>
                    <a:pt x="176" y="96"/>
                  </a:cubicBezTo>
                  <a:cubicBezTo>
                    <a:pt x="181" y="87"/>
                    <a:pt x="184" y="77"/>
                    <a:pt x="184" y="66"/>
                  </a:cubicBezTo>
                  <a:cubicBezTo>
                    <a:pt x="184" y="55"/>
                    <a:pt x="181" y="45"/>
                    <a:pt x="176" y="36"/>
                  </a:cubicBezTo>
                  <a:lnTo>
                    <a:pt x="434" y="36"/>
                  </a:lnTo>
                  <a:close/>
                  <a:moveTo>
                    <a:pt x="172" y="296"/>
                  </a:moveTo>
                  <a:cubicBezTo>
                    <a:pt x="78" y="296"/>
                    <a:pt x="78" y="296"/>
                    <a:pt x="78" y="296"/>
                  </a:cubicBezTo>
                  <a:cubicBezTo>
                    <a:pt x="78" y="175"/>
                    <a:pt x="78" y="175"/>
                    <a:pt x="78" y="175"/>
                  </a:cubicBezTo>
                  <a:cubicBezTo>
                    <a:pt x="78" y="164"/>
                    <a:pt x="86" y="156"/>
                    <a:pt x="97" y="156"/>
                  </a:cubicBezTo>
                  <a:cubicBezTo>
                    <a:pt x="153" y="156"/>
                    <a:pt x="153" y="156"/>
                    <a:pt x="153" y="156"/>
                  </a:cubicBezTo>
                  <a:cubicBezTo>
                    <a:pt x="163" y="156"/>
                    <a:pt x="172" y="164"/>
                    <a:pt x="172" y="175"/>
                  </a:cubicBezTo>
                  <a:lnTo>
                    <a:pt x="172" y="296"/>
                  </a:lnTo>
                  <a:close/>
                  <a:moveTo>
                    <a:pt x="482" y="297"/>
                  </a:moveTo>
                  <a:cubicBezTo>
                    <a:pt x="416" y="297"/>
                    <a:pt x="416" y="297"/>
                    <a:pt x="416" y="297"/>
                  </a:cubicBezTo>
                  <a:cubicBezTo>
                    <a:pt x="416" y="108"/>
                    <a:pt x="416" y="108"/>
                    <a:pt x="416" y="108"/>
                  </a:cubicBezTo>
                  <a:cubicBezTo>
                    <a:pt x="440" y="108"/>
                    <a:pt x="440" y="108"/>
                    <a:pt x="440" y="108"/>
                  </a:cubicBezTo>
                  <a:cubicBezTo>
                    <a:pt x="443" y="108"/>
                    <a:pt x="446" y="105"/>
                    <a:pt x="446" y="102"/>
                  </a:cubicBezTo>
                  <a:cubicBezTo>
                    <a:pt x="446" y="30"/>
                    <a:pt x="446" y="30"/>
                    <a:pt x="446" y="30"/>
                  </a:cubicBezTo>
                  <a:cubicBezTo>
                    <a:pt x="446" y="27"/>
                    <a:pt x="443" y="24"/>
                    <a:pt x="440" y="24"/>
                  </a:cubicBezTo>
                  <a:cubicBezTo>
                    <a:pt x="170" y="24"/>
                    <a:pt x="170" y="24"/>
                    <a:pt x="170" y="24"/>
                  </a:cubicBezTo>
                  <a:cubicBezTo>
                    <a:pt x="169" y="24"/>
                    <a:pt x="169" y="24"/>
                    <a:pt x="169" y="24"/>
                  </a:cubicBezTo>
                  <a:cubicBezTo>
                    <a:pt x="157" y="9"/>
                    <a:pt x="138" y="0"/>
                    <a:pt x="118" y="0"/>
                  </a:cubicBezTo>
                  <a:cubicBezTo>
                    <a:pt x="97" y="0"/>
                    <a:pt x="79" y="9"/>
                    <a:pt x="67" y="24"/>
                  </a:cubicBezTo>
                  <a:cubicBezTo>
                    <a:pt x="67" y="24"/>
                    <a:pt x="66" y="24"/>
                    <a:pt x="66" y="24"/>
                  </a:cubicBezTo>
                  <a:cubicBezTo>
                    <a:pt x="6" y="24"/>
                    <a:pt x="6" y="24"/>
                    <a:pt x="6" y="24"/>
                  </a:cubicBezTo>
                  <a:cubicBezTo>
                    <a:pt x="3" y="24"/>
                    <a:pt x="0" y="27"/>
                    <a:pt x="0" y="30"/>
                  </a:cubicBezTo>
                  <a:cubicBezTo>
                    <a:pt x="0" y="102"/>
                    <a:pt x="0" y="102"/>
                    <a:pt x="0" y="102"/>
                  </a:cubicBezTo>
                  <a:cubicBezTo>
                    <a:pt x="0" y="105"/>
                    <a:pt x="3" y="108"/>
                    <a:pt x="6" y="108"/>
                  </a:cubicBezTo>
                  <a:cubicBezTo>
                    <a:pt x="30" y="108"/>
                    <a:pt x="30" y="108"/>
                    <a:pt x="30" y="108"/>
                  </a:cubicBezTo>
                  <a:cubicBezTo>
                    <a:pt x="30" y="297"/>
                    <a:pt x="30" y="297"/>
                    <a:pt x="30" y="297"/>
                  </a:cubicBezTo>
                  <a:cubicBezTo>
                    <a:pt x="7" y="297"/>
                    <a:pt x="7" y="297"/>
                    <a:pt x="7" y="297"/>
                  </a:cubicBezTo>
                  <a:cubicBezTo>
                    <a:pt x="4" y="297"/>
                    <a:pt x="2" y="299"/>
                    <a:pt x="2" y="302"/>
                  </a:cubicBezTo>
                  <a:cubicBezTo>
                    <a:pt x="2" y="306"/>
                    <a:pt x="4" y="308"/>
                    <a:pt x="7" y="308"/>
                  </a:cubicBezTo>
                  <a:cubicBezTo>
                    <a:pt x="482" y="308"/>
                    <a:pt x="482" y="308"/>
                    <a:pt x="482" y="308"/>
                  </a:cubicBezTo>
                  <a:cubicBezTo>
                    <a:pt x="485" y="308"/>
                    <a:pt x="488" y="306"/>
                    <a:pt x="488" y="302"/>
                  </a:cubicBezTo>
                  <a:cubicBezTo>
                    <a:pt x="488" y="299"/>
                    <a:pt x="485" y="297"/>
                    <a:pt x="482" y="2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p:nvSpPr>
          <p:spPr bwMode="auto">
            <a:xfrm>
              <a:off x="9871498" y="3055369"/>
              <a:ext cx="175863" cy="253915"/>
            </a:xfrm>
            <a:custGeom>
              <a:avLst/>
              <a:gdLst>
                <a:gd name="T0" fmla="*/ 11 w 75"/>
                <a:gd name="T1" fmla="*/ 23 h 108"/>
                <a:gd name="T2" fmla="*/ 23 w 75"/>
                <a:gd name="T3" fmla="*/ 12 h 108"/>
                <a:gd name="T4" fmla="*/ 51 w 75"/>
                <a:gd name="T5" fmla="*/ 12 h 108"/>
                <a:gd name="T6" fmla="*/ 63 w 75"/>
                <a:gd name="T7" fmla="*/ 23 h 108"/>
                <a:gd name="T8" fmla="*/ 63 w 75"/>
                <a:gd name="T9" fmla="*/ 84 h 108"/>
                <a:gd name="T10" fmla="*/ 51 w 75"/>
                <a:gd name="T11" fmla="*/ 96 h 108"/>
                <a:gd name="T12" fmla="*/ 23 w 75"/>
                <a:gd name="T13" fmla="*/ 96 h 108"/>
                <a:gd name="T14" fmla="*/ 11 w 75"/>
                <a:gd name="T15" fmla="*/ 84 h 108"/>
                <a:gd name="T16" fmla="*/ 11 w 75"/>
                <a:gd name="T17" fmla="*/ 23 h 108"/>
                <a:gd name="T18" fmla="*/ 23 w 75"/>
                <a:gd name="T19" fmla="*/ 108 h 108"/>
                <a:gd name="T20" fmla="*/ 51 w 75"/>
                <a:gd name="T21" fmla="*/ 108 h 108"/>
                <a:gd name="T22" fmla="*/ 75 w 75"/>
                <a:gd name="T23" fmla="*/ 84 h 108"/>
                <a:gd name="T24" fmla="*/ 75 w 75"/>
                <a:gd name="T25" fmla="*/ 23 h 108"/>
                <a:gd name="T26" fmla="*/ 51 w 75"/>
                <a:gd name="T27" fmla="*/ 0 h 108"/>
                <a:gd name="T28" fmla="*/ 23 w 75"/>
                <a:gd name="T29" fmla="*/ 0 h 108"/>
                <a:gd name="T30" fmla="*/ 0 w 75"/>
                <a:gd name="T31" fmla="*/ 23 h 108"/>
                <a:gd name="T32" fmla="*/ 0 w 75"/>
                <a:gd name="T33" fmla="*/ 84 h 108"/>
                <a:gd name="T34" fmla="*/ 23 w 75"/>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08">
                  <a:moveTo>
                    <a:pt x="11" y="23"/>
                  </a:moveTo>
                  <a:cubicBezTo>
                    <a:pt x="11" y="17"/>
                    <a:pt x="17" y="12"/>
                    <a:pt x="23" y="12"/>
                  </a:cubicBezTo>
                  <a:cubicBezTo>
                    <a:pt x="51" y="12"/>
                    <a:pt x="51" y="12"/>
                    <a:pt x="51" y="12"/>
                  </a:cubicBezTo>
                  <a:cubicBezTo>
                    <a:pt x="58" y="12"/>
                    <a:pt x="63" y="17"/>
                    <a:pt x="63" y="23"/>
                  </a:cubicBezTo>
                  <a:cubicBezTo>
                    <a:pt x="63" y="84"/>
                    <a:pt x="63" y="84"/>
                    <a:pt x="63" y="84"/>
                  </a:cubicBezTo>
                  <a:cubicBezTo>
                    <a:pt x="63" y="91"/>
                    <a:pt x="58" y="96"/>
                    <a:pt x="51" y="96"/>
                  </a:cubicBezTo>
                  <a:cubicBezTo>
                    <a:pt x="23" y="96"/>
                    <a:pt x="23" y="96"/>
                    <a:pt x="23" y="96"/>
                  </a:cubicBezTo>
                  <a:cubicBezTo>
                    <a:pt x="17" y="96"/>
                    <a:pt x="11" y="91"/>
                    <a:pt x="11" y="84"/>
                  </a:cubicBezTo>
                  <a:lnTo>
                    <a:pt x="11" y="23"/>
                  </a:lnTo>
                  <a:close/>
                  <a:moveTo>
                    <a:pt x="23" y="108"/>
                  </a:moveTo>
                  <a:cubicBezTo>
                    <a:pt x="51" y="108"/>
                    <a:pt x="51" y="108"/>
                    <a:pt x="51" y="108"/>
                  </a:cubicBezTo>
                  <a:cubicBezTo>
                    <a:pt x="64" y="108"/>
                    <a:pt x="75" y="97"/>
                    <a:pt x="75" y="84"/>
                  </a:cubicBezTo>
                  <a:cubicBezTo>
                    <a:pt x="75" y="23"/>
                    <a:pt x="75" y="23"/>
                    <a:pt x="75" y="23"/>
                  </a:cubicBezTo>
                  <a:cubicBezTo>
                    <a:pt x="75" y="11"/>
                    <a:pt x="64" y="0"/>
                    <a:pt x="51" y="0"/>
                  </a:cubicBezTo>
                  <a:cubicBezTo>
                    <a:pt x="23" y="0"/>
                    <a:pt x="23" y="0"/>
                    <a:pt x="23" y="0"/>
                  </a:cubicBezTo>
                  <a:cubicBezTo>
                    <a:pt x="10" y="0"/>
                    <a:pt x="0" y="11"/>
                    <a:pt x="0" y="23"/>
                  </a:cubicBezTo>
                  <a:cubicBezTo>
                    <a:pt x="0" y="84"/>
                    <a:pt x="0" y="84"/>
                    <a:pt x="0" y="84"/>
                  </a:cubicBezTo>
                  <a:cubicBezTo>
                    <a:pt x="0" y="97"/>
                    <a:pt x="10" y="108"/>
                    <a:pt x="23"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noEditPoints="1"/>
            </p:cNvSpPr>
            <p:nvPr/>
          </p:nvSpPr>
          <p:spPr bwMode="auto">
            <a:xfrm>
              <a:off x="10094786" y="3055369"/>
              <a:ext cx="175863" cy="253915"/>
            </a:xfrm>
            <a:custGeom>
              <a:avLst/>
              <a:gdLst>
                <a:gd name="T0" fmla="*/ 12 w 75"/>
                <a:gd name="T1" fmla="*/ 23 h 108"/>
                <a:gd name="T2" fmla="*/ 24 w 75"/>
                <a:gd name="T3" fmla="*/ 12 h 108"/>
                <a:gd name="T4" fmla="*/ 52 w 75"/>
                <a:gd name="T5" fmla="*/ 12 h 108"/>
                <a:gd name="T6" fmla="*/ 64 w 75"/>
                <a:gd name="T7" fmla="*/ 23 h 108"/>
                <a:gd name="T8" fmla="*/ 64 w 75"/>
                <a:gd name="T9" fmla="*/ 84 h 108"/>
                <a:gd name="T10" fmla="*/ 52 w 75"/>
                <a:gd name="T11" fmla="*/ 96 h 108"/>
                <a:gd name="T12" fmla="*/ 24 w 75"/>
                <a:gd name="T13" fmla="*/ 96 h 108"/>
                <a:gd name="T14" fmla="*/ 12 w 75"/>
                <a:gd name="T15" fmla="*/ 84 h 108"/>
                <a:gd name="T16" fmla="*/ 12 w 75"/>
                <a:gd name="T17" fmla="*/ 23 h 108"/>
                <a:gd name="T18" fmla="*/ 24 w 75"/>
                <a:gd name="T19" fmla="*/ 108 h 108"/>
                <a:gd name="T20" fmla="*/ 52 w 75"/>
                <a:gd name="T21" fmla="*/ 108 h 108"/>
                <a:gd name="T22" fmla="*/ 75 w 75"/>
                <a:gd name="T23" fmla="*/ 84 h 108"/>
                <a:gd name="T24" fmla="*/ 75 w 75"/>
                <a:gd name="T25" fmla="*/ 23 h 108"/>
                <a:gd name="T26" fmla="*/ 52 w 75"/>
                <a:gd name="T27" fmla="*/ 0 h 108"/>
                <a:gd name="T28" fmla="*/ 24 w 75"/>
                <a:gd name="T29" fmla="*/ 0 h 108"/>
                <a:gd name="T30" fmla="*/ 0 w 75"/>
                <a:gd name="T31" fmla="*/ 23 h 108"/>
                <a:gd name="T32" fmla="*/ 0 w 75"/>
                <a:gd name="T33" fmla="*/ 84 h 108"/>
                <a:gd name="T34" fmla="*/ 24 w 75"/>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08">
                  <a:moveTo>
                    <a:pt x="12" y="23"/>
                  </a:moveTo>
                  <a:cubicBezTo>
                    <a:pt x="12" y="17"/>
                    <a:pt x="17" y="12"/>
                    <a:pt x="24" y="12"/>
                  </a:cubicBezTo>
                  <a:cubicBezTo>
                    <a:pt x="52" y="12"/>
                    <a:pt x="52" y="12"/>
                    <a:pt x="52" y="12"/>
                  </a:cubicBezTo>
                  <a:cubicBezTo>
                    <a:pt x="58" y="12"/>
                    <a:pt x="64" y="17"/>
                    <a:pt x="64" y="23"/>
                  </a:cubicBezTo>
                  <a:cubicBezTo>
                    <a:pt x="64" y="84"/>
                    <a:pt x="64" y="84"/>
                    <a:pt x="64" y="84"/>
                  </a:cubicBezTo>
                  <a:cubicBezTo>
                    <a:pt x="64" y="91"/>
                    <a:pt x="58" y="96"/>
                    <a:pt x="52" y="96"/>
                  </a:cubicBezTo>
                  <a:cubicBezTo>
                    <a:pt x="24" y="96"/>
                    <a:pt x="24" y="96"/>
                    <a:pt x="24" y="96"/>
                  </a:cubicBezTo>
                  <a:cubicBezTo>
                    <a:pt x="17" y="96"/>
                    <a:pt x="12" y="91"/>
                    <a:pt x="12" y="84"/>
                  </a:cubicBezTo>
                  <a:lnTo>
                    <a:pt x="12" y="23"/>
                  </a:lnTo>
                  <a:close/>
                  <a:moveTo>
                    <a:pt x="24" y="108"/>
                  </a:moveTo>
                  <a:cubicBezTo>
                    <a:pt x="52" y="108"/>
                    <a:pt x="52" y="108"/>
                    <a:pt x="52" y="108"/>
                  </a:cubicBezTo>
                  <a:cubicBezTo>
                    <a:pt x="65" y="108"/>
                    <a:pt x="75" y="97"/>
                    <a:pt x="75" y="84"/>
                  </a:cubicBezTo>
                  <a:cubicBezTo>
                    <a:pt x="75" y="23"/>
                    <a:pt x="75" y="23"/>
                    <a:pt x="75" y="23"/>
                  </a:cubicBezTo>
                  <a:cubicBezTo>
                    <a:pt x="75" y="11"/>
                    <a:pt x="65" y="0"/>
                    <a:pt x="52" y="0"/>
                  </a:cubicBezTo>
                  <a:cubicBezTo>
                    <a:pt x="24" y="0"/>
                    <a:pt x="24" y="0"/>
                    <a:pt x="24" y="0"/>
                  </a:cubicBezTo>
                  <a:cubicBezTo>
                    <a:pt x="11" y="0"/>
                    <a:pt x="0" y="11"/>
                    <a:pt x="0" y="23"/>
                  </a:cubicBezTo>
                  <a:cubicBezTo>
                    <a:pt x="0" y="84"/>
                    <a:pt x="0" y="84"/>
                    <a:pt x="0" y="84"/>
                  </a:cubicBezTo>
                  <a:cubicBezTo>
                    <a:pt x="0" y="97"/>
                    <a:pt x="11" y="108"/>
                    <a:pt x="24"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9709467" y="3229256"/>
              <a:ext cx="49400" cy="73112"/>
            </a:xfrm>
            <a:custGeom>
              <a:avLst/>
              <a:gdLst>
                <a:gd name="T0" fmla="*/ 13 w 21"/>
                <a:gd name="T1" fmla="*/ 11 h 31"/>
                <a:gd name="T2" fmla="*/ 16 w 21"/>
                <a:gd name="T3" fmla="*/ 11 h 31"/>
                <a:gd name="T4" fmla="*/ 21 w 21"/>
                <a:gd name="T5" fmla="*/ 6 h 31"/>
                <a:gd name="T6" fmla="*/ 16 w 21"/>
                <a:gd name="T7" fmla="*/ 0 h 31"/>
                <a:gd name="T8" fmla="*/ 13 w 21"/>
                <a:gd name="T9" fmla="*/ 0 h 31"/>
                <a:gd name="T10" fmla="*/ 0 w 21"/>
                <a:gd name="T11" fmla="*/ 13 h 31"/>
                <a:gd name="T12" fmla="*/ 0 w 21"/>
                <a:gd name="T13" fmla="*/ 18 h 31"/>
                <a:gd name="T14" fmla="*/ 13 w 21"/>
                <a:gd name="T15" fmla="*/ 31 h 31"/>
                <a:gd name="T16" fmla="*/ 16 w 21"/>
                <a:gd name="T17" fmla="*/ 31 h 31"/>
                <a:gd name="T18" fmla="*/ 21 w 21"/>
                <a:gd name="T19" fmla="*/ 25 h 31"/>
                <a:gd name="T20" fmla="*/ 16 w 21"/>
                <a:gd name="T21" fmla="*/ 19 h 31"/>
                <a:gd name="T22" fmla="*/ 13 w 21"/>
                <a:gd name="T23" fmla="*/ 19 h 31"/>
                <a:gd name="T24" fmla="*/ 11 w 21"/>
                <a:gd name="T25" fmla="*/ 18 h 31"/>
                <a:gd name="T26" fmla="*/ 11 w 21"/>
                <a:gd name="T27" fmla="*/ 13 h 31"/>
                <a:gd name="T28" fmla="*/ 13 w 21"/>
                <a:gd name="T2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13" y="11"/>
                  </a:moveTo>
                  <a:cubicBezTo>
                    <a:pt x="16" y="11"/>
                    <a:pt x="16" y="11"/>
                    <a:pt x="16" y="11"/>
                  </a:cubicBezTo>
                  <a:cubicBezTo>
                    <a:pt x="19" y="11"/>
                    <a:pt x="21" y="9"/>
                    <a:pt x="21" y="6"/>
                  </a:cubicBezTo>
                  <a:cubicBezTo>
                    <a:pt x="21" y="2"/>
                    <a:pt x="19" y="0"/>
                    <a:pt x="16" y="0"/>
                  </a:cubicBezTo>
                  <a:cubicBezTo>
                    <a:pt x="13" y="0"/>
                    <a:pt x="13" y="0"/>
                    <a:pt x="13" y="0"/>
                  </a:cubicBezTo>
                  <a:cubicBezTo>
                    <a:pt x="6" y="0"/>
                    <a:pt x="0" y="6"/>
                    <a:pt x="0" y="13"/>
                  </a:cubicBezTo>
                  <a:cubicBezTo>
                    <a:pt x="0" y="18"/>
                    <a:pt x="0" y="18"/>
                    <a:pt x="0" y="18"/>
                  </a:cubicBezTo>
                  <a:cubicBezTo>
                    <a:pt x="0" y="25"/>
                    <a:pt x="6" y="31"/>
                    <a:pt x="13" y="31"/>
                  </a:cubicBezTo>
                  <a:cubicBezTo>
                    <a:pt x="16" y="31"/>
                    <a:pt x="16" y="31"/>
                    <a:pt x="16" y="31"/>
                  </a:cubicBezTo>
                  <a:cubicBezTo>
                    <a:pt x="19" y="31"/>
                    <a:pt x="21" y="28"/>
                    <a:pt x="21" y="25"/>
                  </a:cubicBezTo>
                  <a:cubicBezTo>
                    <a:pt x="21" y="22"/>
                    <a:pt x="19" y="19"/>
                    <a:pt x="16" y="19"/>
                  </a:cubicBezTo>
                  <a:cubicBezTo>
                    <a:pt x="13" y="19"/>
                    <a:pt x="13" y="19"/>
                    <a:pt x="13" y="19"/>
                  </a:cubicBezTo>
                  <a:cubicBezTo>
                    <a:pt x="12" y="19"/>
                    <a:pt x="11" y="19"/>
                    <a:pt x="11" y="18"/>
                  </a:cubicBezTo>
                  <a:cubicBezTo>
                    <a:pt x="11" y="13"/>
                    <a:pt x="11" y="13"/>
                    <a:pt x="11" y="13"/>
                  </a:cubicBezTo>
                  <a:cubicBezTo>
                    <a:pt x="11" y="12"/>
                    <a:pt x="12" y="11"/>
                    <a:pt x="1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9566207" y="2815286"/>
              <a:ext cx="80028" cy="108680"/>
            </a:xfrm>
            <a:custGeom>
              <a:avLst/>
              <a:gdLst>
                <a:gd name="T0" fmla="*/ 9 w 34"/>
                <a:gd name="T1" fmla="*/ 21 h 46"/>
                <a:gd name="T2" fmla="*/ 12 w 34"/>
                <a:gd name="T3" fmla="*/ 21 h 46"/>
                <a:gd name="T4" fmla="*/ 20 w 34"/>
                <a:gd name="T5" fmla="*/ 14 h 46"/>
                <a:gd name="T6" fmla="*/ 12 w 34"/>
                <a:gd name="T7" fmla="*/ 7 h 46"/>
                <a:gd name="T8" fmla="*/ 9 w 34"/>
                <a:gd name="T9" fmla="*/ 7 h 46"/>
                <a:gd name="T10" fmla="*/ 9 w 34"/>
                <a:gd name="T11" fmla="*/ 21 h 46"/>
                <a:gd name="T12" fmla="*/ 13 w 34"/>
                <a:gd name="T13" fmla="*/ 0 h 46"/>
                <a:gd name="T14" fmla="*/ 25 w 34"/>
                <a:gd name="T15" fmla="*/ 3 h 46"/>
                <a:gd name="T16" fmla="*/ 30 w 34"/>
                <a:gd name="T17" fmla="*/ 14 h 46"/>
                <a:gd name="T18" fmla="*/ 24 w 34"/>
                <a:gd name="T19" fmla="*/ 25 h 46"/>
                <a:gd name="T20" fmla="*/ 19 w 34"/>
                <a:gd name="T21" fmla="*/ 27 h 46"/>
                <a:gd name="T22" fmla="*/ 34 w 34"/>
                <a:gd name="T23" fmla="*/ 46 h 46"/>
                <a:gd name="T24" fmla="*/ 22 w 34"/>
                <a:gd name="T25" fmla="*/ 46 h 46"/>
                <a:gd name="T26" fmla="*/ 10 w 34"/>
                <a:gd name="T27" fmla="*/ 27 h 46"/>
                <a:gd name="T28" fmla="*/ 9 w 34"/>
                <a:gd name="T29" fmla="*/ 27 h 46"/>
                <a:gd name="T30" fmla="*/ 9 w 34"/>
                <a:gd name="T31" fmla="*/ 46 h 46"/>
                <a:gd name="T32" fmla="*/ 0 w 34"/>
                <a:gd name="T33" fmla="*/ 46 h 46"/>
                <a:gd name="T34" fmla="*/ 0 w 34"/>
                <a:gd name="T35" fmla="*/ 0 h 46"/>
                <a:gd name="T36" fmla="*/ 13 w 34"/>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6">
                  <a:moveTo>
                    <a:pt x="9" y="21"/>
                  </a:moveTo>
                  <a:cubicBezTo>
                    <a:pt x="12" y="21"/>
                    <a:pt x="12" y="21"/>
                    <a:pt x="12" y="21"/>
                  </a:cubicBezTo>
                  <a:cubicBezTo>
                    <a:pt x="13" y="21"/>
                    <a:pt x="20" y="21"/>
                    <a:pt x="20" y="14"/>
                  </a:cubicBezTo>
                  <a:cubicBezTo>
                    <a:pt x="20" y="7"/>
                    <a:pt x="13" y="7"/>
                    <a:pt x="12" y="7"/>
                  </a:cubicBezTo>
                  <a:cubicBezTo>
                    <a:pt x="9" y="7"/>
                    <a:pt x="9" y="7"/>
                    <a:pt x="9" y="7"/>
                  </a:cubicBezTo>
                  <a:lnTo>
                    <a:pt x="9" y="21"/>
                  </a:lnTo>
                  <a:close/>
                  <a:moveTo>
                    <a:pt x="13" y="0"/>
                  </a:moveTo>
                  <a:cubicBezTo>
                    <a:pt x="20" y="0"/>
                    <a:pt x="23" y="2"/>
                    <a:pt x="25" y="3"/>
                  </a:cubicBezTo>
                  <a:cubicBezTo>
                    <a:pt x="29" y="6"/>
                    <a:pt x="30" y="10"/>
                    <a:pt x="30" y="14"/>
                  </a:cubicBezTo>
                  <a:cubicBezTo>
                    <a:pt x="30" y="18"/>
                    <a:pt x="28" y="22"/>
                    <a:pt x="24" y="25"/>
                  </a:cubicBezTo>
                  <a:cubicBezTo>
                    <a:pt x="23" y="25"/>
                    <a:pt x="21" y="26"/>
                    <a:pt x="19" y="27"/>
                  </a:cubicBezTo>
                  <a:cubicBezTo>
                    <a:pt x="34" y="46"/>
                    <a:pt x="34" y="46"/>
                    <a:pt x="34" y="46"/>
                  </a:cubicBezTo>
                  <a:cubicBezTo>
                    <a:pt x="22" y="46"/>
                    <a:pt x="22" y="46"/>
                    <a:pt x="22" y="46"/>
                  </a:cubicBezTo>
                  <a:cubicBezTo>
                    <a:pt x="10" y="27"/>
                    <a:pt x="10" y="27"/>
                    <a:pt x="10" y="27"/>
                  </a:cubicBezTo>
                  <a:cubicBezTo>
                    <a:pt x="9" y="27"/>
                    <a:pt x="9" y="27"/>
                    <a:pt x="9" y="27"/>
                  </a:cubicBezTo>
                  <a:cubicBezTo>
                    <a:pt x="9" y="46"/>
                    <a:pt x="9" y="46"/>
                    <a:pt x="9" y="46"/>
                  </a:cubicBezTo>
                  <a:cubicBezTo>
                    <a:pt x="0" y="46"/>
                    <a:pt x="0" y="46"/>
                    <a:pt x="0" y="46"/>
                  </a:cubicBezTo>
                  <a:cubicBezTo>
                    <a:pt x="0" y="0"/>
                    <a:pt x="0" y="0"/>
                    <a:pt x="0"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9648211" y="2815286"/>
              <a:ext cx="98800" cy="108680"/>
            </a:xfrm>
            <a:custGeom>
              <a:avLst/>
              <a:gdLst>
                <a:gd name="T0" fmla="*/ 38 w 100"/>
                <a:gd name="T1" fmla="*/ 52 h 110"/>
                <a:gd name="T2" fmla="*/ 5 w 100"/>
                <a:gd name="T3" fmla="*/ 0 h 110"/>
                <a:gd name="T4" fmla="*/ 31 w 100"/>
                <a:gd name="T5" fmla="*/ 0 h 110"/>
                <a:gd name="T6" fmla="*/ 50 w 100"/>
                <a:gd name="T7" fmla="*/ 33 h 110"/>
                <a:gd name="T8" fmla="*/ 72 w 100"/>
                <a:gd name="T9" fmla="*/ 0 h 110"/>
                <a:gd name="T10" fmla="*/ 95 w 100"/>
                <a:gd name="T11" fmla="*/ 0 h 110"/>
                <a:gd name="T12" fmla="*/ 62 w 100"/>
                <a:gd name="T13" fmla="*/ 52 h 110"/>
                <a:gd name="T14" fmla="*/ 100 w 100"/>
                <a:gd name="T15" fmla="*/ 110 h 110"/>
                <a:gd name="T16" fmla="*/ 74 w 100"/>
                <a:gd name="T17" fmla="*/ 110 h 110"/>
                <a:gd name="T18" fmla="*/ 50 w 100"/>
                <a:gd name="T19" fmla="*/ 69 h 110"/>
                <a:gd name="T20" fmla="*/ 27 w 100"/>
                <a:gd name="T21" fmla="*/ 110 h 110"/>
                <a:gd name="T22" fmla="*/ 0 w 100"/>
                <a:gd name="T23" fmla="*/ 110 h 110"/>
                <a:gd name="T24" fmla="*/ 38 w 100"/>
                <a:gd name="T25"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10">
                  <a:moveTo>
                    <a:pt x="38" y="52"/>
                  </a:moveTo>
                  <a:lnTo>
                    <a:pt x="5" y="0"/>
                  </a:lnTo>
                  <a:lnTo>
                    <a:pt x="31" y="0"/>
                  </a:lnTo>
                  <a:lnTo>
                    <a:pt x="50" y="33"/>
                  </a:lnTo>
                  <a:lnTo>
                    <a:pt x="72" y="0"/>
                  </a:lnTo>
                  <a:lnTo>
                    <a:pt x="95" y="0"/>
                  </a:lnTo>
                  <a:lnTo>
                    <a:pt x="62" y="52"/>
                  </a:lnTo>
                  <a:lnTo>
                    <a:pt x="100" y="110"/>
                  </a:lnTo>
                  <a:lnTo>
                    <a:pt x="74" y="110"/>
                  </a:lnTo>
                  <a:lnTo>
                    <a:pt x="50" y="69"/>
                  </a:lnTo>
                  <a:lnTo>
                    <a:pt x="27" y="110"/>
                  </a:lnTo>
                  <a:lnTo>
                    <a:pt x="0" y="110"/>
                  </a:lnTo>
                  <a:lnTo>
                    <a:pt x="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noEditPoints="1"/>
            </p:cNvSpPr>
            <p:nvPr/>
          </p:nvSpPr>
          <p:spPr bwMode="auto">
            <a:xfrm>
              <a:off x="10514684" y="3316200"/>
              <a:ext cx="23712" cy="26676"/>
            </a:xfrm>
            <a:custGeom>
              <a:avLst/>
              <a:gdLst>
                <a:gd name="T0" fmla="*/ 5 w 10"/>
                <a:gd name="T1" fmla="*/ 8 h 11"/>
                <a:gd name="T2" fmla="*/ 3 w 10"/>
                <a:gd name="T3" fmla="*/ 5 h 11"/>
                <a:gd name="T4" fmla="*/ 5 w 10"/>
                <a:gd name="T5" fmla="*/ 3 h 11"/>
                <a:gd name="T6" fmla="*/ 7 w 10"/>
                <a:gd name="T7" fmla="*/ 5 h 11"/>
                <a:gd name="T8" fmla="*/ 5 w 10"/>
                <a:gd name="T9" fmla="*/ 8 h 11"/>
                <a:gd name="T10" fmla="*/ 5 w 10"/>
                <a:gd name="T11" fmla="*/ 0 h 11"/>
                <a:gd name="T12" fmla="*/ 0 w 10"/>
                <a:gd name="T13" fmla="*/ 5 h 11"/>
                <a:gd name="T14" fmla="*/ 5 w 10"/>
                <a:gd name="T15" fmla="*/ 11 h 11"/>
                <a:gd name="T16" fmla="*/ 10 w 10"/>
                <a:gd name="T17" fmla="*/ 5 h 11"/>
                <a:gd name="T18" fmla="*/ 5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3" y="7"/>
                    <a:pt x="3" y="5"/>
                  </a:cubicBezTo>
                  <a:cubicBezTo>
                    <a:pt x="3" y="4"/>
                    <a:pt x="4" y="3"/>
                    <a:pt x="5" y="3"/>
                  </a:cubicBezTo>
                  <a:cubicBezTo>
                    <a:pt x="6" y="3"/>
                    <a:pt x="7" y="4"/>
                    <a:pt x="7" y="5"/>
                  </a:cubicBezTo>
                  <a:cubicBezTo>
                    <a:pt x="7" y="7"/>
                    <a:pt x="6" y="8"/>
                    <a:pt x="5" y="8"/>
                  </a:cubicBezTo>
                  <a:moveTo>
                    <a:pt x="5" y="0"/>
                  </a:moveTo>
                  <a:cubicBezTo>
                    <a:pt x="2" y="0"/>
                    <a:pt x="0" y="2"/>
                    <a:pt x="0" y="5"/>
                  </a:cubicBezTo>
                  <a:cubicBezTo>
                    <a:pt x="0" y="8"/>
                    <a:pt x="2" y="11"/>
                    <a:pt x="5" y="11"/>
                  </a:cubicBezTo>
                  <a:cubicBezTo>
                    <a:pt x="8" y="11"/>
                    <a:pt x="10" y="8"/>
                    <a:pt x="10" y="5"/>
                  </a:cubicBezTo>
                  <a:cubicBezTo>
                    <a:pt x="10" y="2"/>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noEditPoints="1"/>
            </p:cNvSpPr>
            <p:nvPr/>
          </p:nvSpPr>
          <p:spPr bwMode="auto">
            <a:xfrm>
              <a:off x="10207417" y="3316200"/>
              <a:ext cx="23712" cy="26676"/>
            </a:xfrm>
            <a:custGeom>
              <a:avLst/>
              <a:gdLst>
                <a:gd name="T0" fmla="*/ 5 w 10"/>
                <a:gd name="T1" fmla="*/ 8 h 11"/>
                <a:gd name="T2" fmla="*/ 3 w 10"/>
                <a:gd name="T3" fmla="*/ 5 h 11"/>
                <a:gd name="T4" fmla="*/ 5 w 10"/>
                <a:gd name="T5" fmla="*/ 3 h 11"/>
                <a:gd name="T6" fmla="*/ 7 w 10"/>
                <a:gd name="T7" fmla="*/ 5 h 11"/>
                <a:gd name="T8" fmla="*/ 5 w 10"/>
                <a:gd name="T9" fmla="*/ 8 h 11"/>
                <a:gd name="T10" fmla="*/ 5 w 10"/>
                <a:gd name="T11" fmla="*/ 0 h 11"/>
                <a:gd name="T12" fmla="*/ 0 w 10"/>
                <a:gd name="T13" fmla="*/ 5 h 11"/>
                <a:gd name="T14" fmla="*/ 5 w 10"/>
                <a:gd name="T15" fmla="*/ 11 h 11"/>
                <a:gd name="T16" fmla="*/ 10 w 10"/>
                <a:gd name="T17" fmla="*/ 5 h 11"/>
                <a:gd name="T18" fmla="*/ 5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3" y="7"/>
                    <a:pt x="3" y="5"/>
                  </a:cubicBezTo>
                  <a:cubicBezTo>
                    <a:pt x="3" y="4"/>
                    <a:pt x="4" y="3"/>
                    <a:pt x="5" y="3"/>
                  </a:cubicBezTo>
                  <a:cubicBezTo>
                    <a:pt x="6" y="3"/>
                    <a:pt x="7" y="4"/>
                    <a:pt x="7" y="5"/>
                  </a:cubicBezTo>
                  <a:cubicBezTo>
                    <a:pt x="7" y="7"/>
                    <a:pt x="6" y="8"/>
                    <a:pt x="5" y="8"/>
                  </a:cubicBezTo>
                  <a:moveTo>
                    <a:pt x="5" y="0"/>
                  </a:moveTo>
                  <a:cubicBezTo>
                    <a:pt x="2" y="0"/>
                    <a:pt x="0" y="2"/>
                    <a:pt x="0" y="5"/>
                  </a:cubicBezTo>
                  <a:cubicBezTo>
                    <a:pt x="0" y="8"/>
                    <a:pt x="2" y="11"/>
                    <a:pt x="5" y="11"/>
                  </a:cubicBezTo>
                  <a:cubicBezTo>
                    <a:pt x="8" y="11"/>
                    <a:pt x="10" y="8"/>
                    <a:pt x="10" y="5"/>
                  </a:cubicBezTo>
                  <a:cubicBezTo>
                    <a:pt x="10" y="2"/>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117"/>
          <p:cNvGrpSpPr>
            <a:grpSpLocks noChangeAspect="1"/>
          </p:cNvGrpSpPr>
          <p:nvPr/>
        </p:nvGrpSpPr>
        <p:grpSpPr bwMode="auto">
          <a:xfrm>
            <a:off x="974342" y="4229691"/>
            <a:ext cx="624689" cy="553406"/>
            <a:chOff x="4897" y="1824"/>
            <a:chExt cx="815" cy="722"/>
          </a:xfrm>
          <a:solidFill>
            <a:srgbClr val="002060"/>
          </a:solidFill>
        </p:grpSpPr>
        <p:sp>
          <p:nvSpPr>
            <p:cNvPr id="84" name="Freeform 118"/>
            <p:cNvSpPr>
              <a:spLocks noEditPoints="1"/>
            </p:cNvSpPr>
            <p:nvPr/>
          </p:nvSpPr>
          <p:spPr bwMode="auto">
            <a:xfrm>
              <a:off x="4897" y="1824"/>
              <a:ext cx="815" cy="442"/>
            </a:xfrm>
            <a:custGeom>
              <a:avLst/>
              <a:gdLst>
                <a:gd name="T0" fmla="*/ 338 w 345"/>
                <a:gd name="T1" fmla="*/ 187 h 187"/>
                <a:gd name="T2" fmla="*/ 7 w 345"/>
                <a:gd name="T3" fmla="*/ 187 h 187"/>
                <a:gd name="T4" fmla="*/ 0 w 345"/>
                <a:gd name="T5" fmla="*/ 180 h 187"/>
                <a:gd name="T6" fmla="*/ 0 w 345"/>
                <a:gd name="T7" fmla="*/ 7 h 187"/>
                <a:gd name="T8" fmla="*/ 7 w 345"/>
                <a:gd name="T9" fmla="*/ 0 h 187"/>
                <a:gd name="T10" fmla="*/ 338 w 345"/>
                <a:gd name="T11" fmla="*/ 0 h 187"/>
                <a:gd name="T12" fmla="*/ 345 w 345"/>
                <a:gd name="T13" fmla="*/ 7 h 187"/>
                <a:gd name="T14" fmla="*/ 345 w 345"/>
                <a:gd name="T15" fmla="*/ 180 h 187"/>
                <a:gd name="T16" fmla="*/ 338 w 345"/>
                <a:gd name="T17" fmla="*/ 187 h 187"/>
                <a:gd name="T18" fmla="*/ 14 w 345"/>
                <a:gd name="T19" fmla="*/ 173 h 187"/>
                <a:gd name="T20" fmla="*/ 331 w 345"/>
                <a:gd name="T21" fmla="*/ 173 h 187"/>
                <a:gd name="T22" fmla="*/ 331 w 345"/>
                <a:gd name="T23" fmla="*/ 14 h 187"/>
                <a:gd name="T24" fmla="*/ 14 w 345"/>
                <a:gd name="T25" fmla="*/ 14 h 187"/>
                <a:gd name="T26" fmla="*/ 14 w 345"/>
                <a:gd name="T27" fmla="*/ 1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7">
                  <a:moveTo>
                    <a:pt x="338" y="187"/>
                  </a:moveTo>
                  <a:cubicBezTo>
                    <a:pt x="7" y="187"/>
                    <a:pt x="7" y="187"/>
                    <a:pt x="7" y="187"/>
                  </a:cubicBezTo>
                  <a:cubicBezTo>
                    <a:pt x="3" y="187"/>
                    <a:pt x="0" y="184"/>
                    <a:pt x="0" y="180"/>
                  </a:cubicBezTo>
                  <a:cubicBezTo>
                    <a:pt x="0" y="7"/>
                    <a:pt x="0" y="7"/>
                    <a:pt x="0" y="7"/>
                  </a:cubicBezTo>
                  <a:cubicBezTo>
                    <a:pt x="0" y="3"/>
                    <a:pt x="3" y="0"/>
                    <a:pt x="7" y="0"/>
                  </a:cubicBezTo>
                  <a:cubicBezTo>
                    <a:pt x="338" y="0"/>
                    <a:pt x="338" y="0"/>
                    <a:pt x="338" y="0"/>
                  </a:cubicBezTo>
                  <a:cubicBezTo>
                    <a:pt x="342" y="0"/>
                    <a:pt x="345" y="3"/>
                    <a:pt x="345" y="7"/>
                  </a:cubicBezTo>
                  <a:cubicBezTo>
                    <a:pt x="345" y="180"/>
                    <a:pt x="345" y="180"/>
                    <a:pt x="345" y="180"/>
                  </a:cubicBezTo>
                  <a:cubicBezTo>
                    <a:pt x="345" y="184"/>
                    <a:pt x="342" y="187"/>
                    <a:pt x="338" y="187"/>
                  </a:cubicBezTo>
                  <a:close/>
                  <a:moveTo>
                    <a:pt x="14" y="173"/>
                  </a:moveTo>
                  <a:cubicBezTo>
                    <a:pt x="331" y="173"/>
                    <a:pt x="331" y="173"/>
                    <a:pt x="331" y="173"/>
                  </a:cubicBezTo>
                  <a:cubicBezTo>
                    <a:pt x="331" y="14"/>
                    <a:pt x="331" y="14"/>
                    <a:pt x="331" y="14"/>
                  </a:cubicBezTo>
                  <a:cubicBezTo>
                    <a:pt x="14" y="14"/>
                    <a:pt x="14" y="14"/>
                    <a:pt x="14" y="14"/>
                  </a:cubicBezTo>
                  <a:lnTo>
                    <a:pt x="1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9"/>
            <p:cNvSpPr>
              <a:spLocks noEditPoints="1"/>
            </p:cNvSpPr>
            <p:nvPr/>
          </p:nvSpPr>
          <p:spPr bwMode="auto">
            <a:xfrm>
              <a:off x="5188" y="1895"/>
              <a:ext cx="233" cy="300"/>
            </a:xfrm>
            <a:custGeom>
              <a:avLst/>
              <a:gdLst>
                <a:gd name="T0" fmla="*/ 49 w 99"/>
                <a:gd name="T1" fmla="*/ 127 h 127"/>
                <a:gd name="T2" fmla="*/ 0 w 99"/>
                <a:gd name="T3" fmla="*/ 63 h 127"/>
                <a:gd name="T4" fmla="*/ 49 w 99"/>
                <a:gd name="T5" fmla="*/ 0 h 127"/>
                <a:gd name="T6" fmla="*/ 99 w 99"/>
                <a:gd name="T7" fmla="*/ 63 h 127"/>
                <a:gd name="T8" fmla="*/ 49 w 99"/>
                <a:gd name="T9" fmla="*/ 127 h 127"/>
                <a:gd name="T10" fmla="*/ 49 w 99"/>
                <a:gd name="T11" fmla="*/ 14 h 127"/>
                <a:gd name="T12" fmla="*/ 14 w 99"/>
                <a:gd name="T13" fmla="*/ 63 h 127"/>
                <a:gd name="T14" fmla="*/ 49 w 99"/>
                <a:gd name="T15" fmla="*/ 112 h 127"/>
                <a:gd name="T16" fmla="*/ 84 w 99"/>
                <a:gd name="T17" fmla="*/ 63 h 127"/>
                <a:gd name="T18" fmla="*/ 49 w 99"/>
                <a:gd name="T19"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27">
                  <a:moveTo>
                    <a:pt x="49" y="127"/>
                  </a:moveTo>
                  <a:cubicBezTo>
                    <a:pt x="22" y="127"/>
                    <a:pt x="0" y="98"/>
                    <a:pt x="0" y="63"/>
                  </a:cubicBezTo>
                  <a:cubicBezTo>
                    <a:pt x="0" y="28"/>
                    <a:pt x="22" y="0"/>
                    <a:pt x="49" y="0"/>
                  </a:cubicBezTo>
                  <a:cubicBezTo>
                    <a:pt x="76" y="0"/>
                    <a:pt x="99" y="28"/>
                    <a:pt x="99" y="63"/>
                  </a:cubicBezTo>
                  <a:cubicBezTo>
                    <a:pt x="99" y="98"/>
                    <a:pt x="76" y="127"/>
                    <a:pt x="49" y="127"/>
                  </a:cubicBezTo>
                  <a:close/>
                  <a:moveTo>
                    <a:pt x="49" y="14"/>
                  </a:moveTo>
                  <a:cubicBezTo>
                    <a:pt x="30" y="14"/>
                    <a:pt x="14" y="36"/>
                    <a:pt x="14" y="63"/>
                  </a:cubicBezTo>
                  <a:cubicBezTo>
                    <a:pt x="14" y="90"/>
                    <a:pt x="30" y="112"/>
                    <a:pt x="49" y="112"/>
                  </a:cubicBezTo>
                  <a:cubicBezTo>
                    <a:pt x="69" y="112"/>
                    <a:pt x="84" y="90"/>
                    <a:pt x="84" y="63"/>
                  </a:cubicBezTo>
                  <a:cubicBezTo>
                    <a:pt x="84" y="36"/>
                    <a:pt x="6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20"/>
            <p:cNvSpPr>
              <a:spLocks/>
            </p:cNvSpPr>
            <p:nvPr/>
          </p:nvSpPr>
          <p:spPr bwMode="auto">
            <a:xfrm>
              <a:off x="4916" y="2091"/>
              <a:ext cx="156" cy="157"/>
            </a:xfrm>
            <a:custGeom>
              <a:avLst/>
              <a:gdLst>
                <a:gd name="T0" fmla="*/ 59 w 66"/>
                <a:gd name="T1" fmla="*/ 66 h 66"/>
                <a:gd name="T2" fmla="*/ 52 w 66"/>
                <a:gd name="T3" fmla="*/ 59 h 66"/>
                <a:gd name="T4" fmla="*/ 7 w 66"/>
                <a:gd name="T5" fmla="*/ 14 h 66"/>
                <a:gd name="T6" fmla="*/ 0 w 66"/>
                <a:gd name="T7" fmla="*/ 7 h 66"/>
                <a:gd name="T8" fmla="*/ 7 w 66"/>
                <a:gd name="T9" fmla="*/ 0 h 66"/>
                <a:gd name="T10" fmla="*/ 66 w 66"/>
                <a:gd name="T11" fmla="*/ 59 h 66"/>
                <a:gd name="T12" fmla="*/ 59 w 6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59" y="66"/>
                  </a:moveTo>
                  <a:cubicBezTo>
                    <a:pt x="55" y="66"/>
                    <a:pt x="52" y="63"/>
                    <a:pt x="52" y="59"/>
                  </a:cubicBezTo>
                  <a:cubicBezTo>
                    <a:pt x="52" y="34"/>
                    <a:pt x="32" y="14"/>
                    <a:pt x="7" y="14"/>
                  </a:cubicBezTo>
                  <a:cubicBezTo>
                    <a:pt x="3" y="14"/>
                    <a:pt x="0" y="11"/>
                    <a:pt x="0" y="7"/>
                  </a:cubicBezTo>
                  <a:cubicBezTo>
                    <a:pt x="0" y="3"/>
                    <a:pt x="3" y="0"/>
                    <a:pt x="7" y="0"/>
                  </a:cubicBezTo>
                  <a:cubicBezTo>
                    <a:pt x="40" y="0"/>
                    <a:pt x="66" y="26"/>
                    <a:pt x="66" y="59"/>
                  </a:cubicBezTo>
                  <a:cubicBezTo>
                    <a:pt x="66" y="63"/>
                    <a:pt x="63" y="66"/>
                    <a:pt x="5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21"/>
            <p:cNvSpPr>
              <a:spLocks/>
            </p:cNvSpPr>
            <p:nvPr/>
          </p:nvSpPr>
          <p:spPr bwMode="auto">
            <a:xfrm>
              <a:off x="5535" y="2091"/>
              <a:ext cx="158" cy="157"/>
            </a:xfrm>
            <a:custGeom>
              <a:avLst/>
              <a:gdLst>
                <a:gd name="T0" fmla="*/ 8 w 67"/>
                <a:gd name="T1" fmla="*/ 66 h 66"/>
                <a:gd name="T2" fmla="*/ 0 w 67"/>
                <a:gd name="T3" fmla="*/ 59 h 66"/>
                <a:gd name="T4" fmla="*/ 60 w 67"/>
                <a:gd name="T5" fmla="*/ 0 h 66"/>
                <a:gd name="T6" fmla="*/ 67 w 67"/>
                <a:gd name="T7" fmla="*/ 7 h 66"/>
                <a:gd name="T8" fmla="*/ 60 w 67"/>
                <a:gd name="T9" fmla="*/ 14 h 66"/>
                <a:gd name="T10" fmla="*/ 15 w 67"/>
                <a:gd name="T11" fmla="*/ 59 h 66"/>
                <a:gd name="T12" fmla="*/ 8 w 67"/>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7" h="66">
                  <a:moveTo>
                    <a:pt x="8" y="66"/>
                  </a:moveTo>
                  <a:cubicBezTo>
                    <a:pt x="4" y="66"/>
                    <a:pt x="0" y="63"/>
                    <a:pt x="0" y="59"/>
                  </a:cubicBezTo>
                  <a:cubicBezTo>
                    <a:pt x="0" y="26"/>
                    <a:pt x="27" y="0"/>
                    <a:pt x="60" y="0"/>
                  </a:cubicBezTo>
                  <a:cubicBezTo>
                    <a:pt x="63" y="0"/>
                    <a:pt x="67" y="3"/>
                    <a:pt x="67" y="7"/>
                  </a:cubicBezTo>
                  <a:cubicBezTo>
                    <a:pt x="67" y="11"/>
                    <a:pt x="63" y="14"/>
                    <a:pt x="60" y="14"/>
                  </a:cubicBezTo>
                  <a:cubicBezTo>
                    <a:pt x="35" y="14"/>
                    <a:pt x="15" y="34"/>
                    <a:pt x="15" y="59"/>
                  </a:cubicBezTo>
                  <a:cubicBezTo>
                    <a:pt x="15" y="63"/>
                    <a:pt x="11" y="66"/>
                    <a:pt x="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22"/>
            <p:cNvSpPr>
              <a:spLocks/>
            </p:cNvSpPr>
            <p:nvPr/>
          </p:nvSpPr>
          <p:spPr bwMode="auto">
            <a:xfrm>
              <a:off x="4916" y="1843"/>
              <a:ext cx="156" cy="156"/>
            </a:xfrm>
            <a:custGeom>
              <a:avLst/>
              <a:gdLst>
                <a:gd name="T0" fmla="*/ 7 w 66"/>
                <a:gd name="T1" fmla="*/ 66 h 66"/>
                <a:gd name="T2" fmla="*/ 0 w 66"/>
                <a:gd name="T3" fmla="*/ 59 h 66"/>
                <a:gd name="T4" fmla="*/ 7 w 66"/>
                <a:gd name="T5" fmla="*/ 51 h 66"/>
                <a:gd name="T6" fmla="*/ 52 w 66"/>
                <a:gd name="T7" fmla="*/ 7 h 66"/>
                <a:gd name="T8" fmla="*/ 59 w 66"/>
                <a:gd name="T9" fmla="*/ 0 h 66"/>
                <a:gd name="T10" fmla="*/ 66 w 66"/>
                <a:gd name="T11" fmla="*/ 7 h 66"/>
                <a:gd name="T12" fmla="*/ 7 w 6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66"/>
                  </a:moveTo>
                  <a:cubicBezTo>
                    <a:pt x="3" y="66"/>
                    <a:pt x="0" y="63"/>
                    <a:pt x="0" y="59"/>
                  </a:cubicBezTo>
                  <a:cubicBezTo>
                    <a:pt x="0" y="55"/>
                    <a:pt x="3" y="51"/>
                    <a:pt x="7" y="51"/>
                  </a:cubicBezTo>
                  <a:cubicBezTo>
                    <a:pt x="32" y="51"/>
                    <a:pt x="52" y="31"/>
                    <a:pt x="52" y="7"/>
                  </a:cubicBezTo>
                  <a:cubicBezTo>
                    <a:pt x="52" y="3"/>
                    <a:pt x="55" y="0"/>
                    <a:pt x="59" y="0"/>
                  </a:cubicBezTo>
                  <a:cubicBezTo>
                    <a:pt x="63" y="0"/>
                    <a:pt x="66" y="3"/>
                    <a:pt x="66" y="7"/>
                  </a:cubicBezTo>
                  <a:cubicBezTo>
                    <a:pt x="66" y="39"/>
                    <a:pt x="40" y="66"/>
                    <a:pt x="7"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3"/>
            <p:cNvSpPr>
              <a:spLocks/>
            </p:cNvSpPr>
            <p:nvPr/>
          </p:nvSpPr>
          <p:spPr bwMode="auto">
            <a:xfrm>
              <a:off x="5535" y="1843"/>
              <a:ext cx="158" cy="156"/>
            </a:xfrm>
            <a:custGeom>
              <a:avLst/>
              <a:gdLst>
                <a:gd name="T0" fmla="*/ 60 w 67"/>
                <a:gd name="T1" fmla="*/ 66 h 66"/>
                <a:gd name="T2" fmla="*/ 0 w 67"/>
                <a:gd name="T3" fmla="*/ 7 h 66"/>
                <a:gd name="T4" fmla="*/ 8 w 67"/>
                <a:gd name="T5" fmla="*/ 0 h 66"/>
                <a:gd name="T6" fmla="*/ 15 w 67"/>
                <a:gd name="T7" fmla="*/ 7 h 66"/>
                <a:gd name="T8" fmla="*/ 60 w 67"/>
                <a:gd name="T9" fmla="*/ 51 h 66"/>
                <a:gd name="T10" fmla="*/ 67 w 67"/>
                <a:gd name="T11" fmla="*/ 59 h 66"/>
                <a:gd name="T12" fmla="*/ 60 w 67"/>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7" h="66">
                  <a:moveTo>
                    <a:pt x="60" y="66"/>
                  </a:moveTo>
                  <a:cubicBezTo>
                    <a:pt x="27" y="66"/>
                    <a:pt x="0" y="39"/>
                    <a:pt x="0" y="7"/>
                  </a:cubicBezTo>
                  <a:cubicBezTo>
                    <a:pt x="0" y="3"/>
                    <a:pt x="4" y="0"/>
                    <a:pt x="8" y="0"/>
                  </a:cubicBezTo>
                  <a:cubicBezTo>
                    <a:pt x="11" y="0"/>
                    <a:pt x="15" y="3"/>
                    <a:pt x="15" y="7"/>
                  </a:cubicBezTo>
                  <a:cubicBezTo>
                    <a:pt x="15" y="31"/>
                    <a:pt x="35" y="51"/>
                    <a:pt x="60" y="51"/>
                  </a:cubicBezTo>
                  <a:cubicBezTo>
                    <a:pt x="63" y="51"/>
                    <a:pt x="67" y="55"/>
                    <a:pt x="67" y="59"/>
                  </a:cubicBezTo>
                  <a:cubicBezTo>
                    <a:pt x="67" y="63"/>
                    <a:pt x="63" y="66"/>
                    <a:pt x="6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24"/>
            <p:cNvSpPr>
              <a:spLocks noEditPoints="1"/>
            </p:cNvSpPr>
            <p:nvPr/>
          </p:nvSpPr>
          <p:spPr bwMode="auto">
            <a:xfrm>
              <a:off x="5062" y="2001"/>
              <a:ext cx="85" cy="86"/>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5 h 36"/>
                <a:gd name="T12" fmla="*/ 14 w 36"/>
                <a:gd name="T13" fmla="*/ 18 h 36"/>
                <a:gd name="T14" fmla="*/ 18 w 36"/>
                <a:gd name="T15" fmla="*/ 22 h 36"/>
                <a:gd name="T16" fmla="*/ 22 w 36"/>
                <a:gd name="T17" fmla="*/ 18 h 36"/>
                <a:gd name="T18" fmla="*/ 18 w 36"/>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5"/>
                  </a:moveTo>
                  <a:cubicBezTo>
                    <a:pt x="16" y="15"/>
                    <a:pt x="14" y="16"/>
                    <a:pt x="14" y="18"/>
                  </a:cubicBezTo>
                  <a:cubicBezTo>
                    <a:pt x="14" y="20"/>
                    <a:pt x="16" y="22"/>
                    <a:pt x="18" y="22"/>
                  </a:cubicBezTo>
                  <a:cubicBezTo>
                    <a:pt x="20" y="22"/>
                    <a:pt x="22" y="20"/>
                    <a:pt x="22" y="18"/>
                  </a:cubicBezTo>
                  <a:cubicBezTo>
                    <a:pt x="22" y="16"/>
                    <a:pt x="20" y="15"/>
                    <a:pt x="1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25"/>
            <p:cNvSpPr>
              <a:spLocks noEditPoints="1"/>
            </p:cNvSpPr>
            <p:nvPr/>
          </p:nvSpPr>
          <p:spPr bwMode="auto">
            <a:xfrm>
              <a:off x="5462" y="2001"/>
              <a:ext cx="85" cy="86"/>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5 h 36"/>
                <a:gd name="T12" fmla="*/ 14 w 36"/>
                <a:gd name="T13" fmla="*/ 18 h 36"/>
                <a:gd name="T14" fmla="*/ 18 w 36"/>
                <a:gd name="T15" fmla="*/ 22 h 36"/>
                <a:gd name="T16" fmla="*/ 21 w 36"/>
                <a:gd name="T17" fmla="*/ 18 h 36"/>
                <a:gd name="T18" fmla="*/ 18 w 36"/>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7" y="0"/>
                    <a:pt x="36" y="8"/>
                    <a:pt x="36" y="18"/>
                  </a:cubicBezTo>
                  <a:cubicBezTo>
                    <a:pt x="36" y="28"/>
                    <a:pt x="27" y="36"/>
                    <a:pt x="18" y="36"/>
                  </a:cubicBezTo>
                  <a:close/>
                  <a:moveTo>
                    <a:pt x="18" y="15"/>
                  </a:moveTo>
                  <a:cubicBezTo>
                    <a:pt x="15" y="15"/>
                    <a:pt x="14" y="16"/>
                    <a:pt x="14" y="18"/>
                  </a:cubicBezTo>
                  <a:cubicBezTo>
                    <a:pt x="14" y="20"/>
                    <a:pt x="15" y="22"/>
                    <a:pt x="18" y="22"/>
                  </a:cubicBezTo>
                  <a:cubicBezTo>
                    <a:pt x="20" y="22"/>
                    <a:pt x="21" y="20"/>
                    <a:pt x="21" y="18"/>
                  </a:cubicBezTo>
                  <a:cubicBezTo>
                    <a:pt x="21" y="16"/>
                    <a:pt x="20" y="15"/>
                    <a:pt x="1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26"/>
            <p:cNvSpPr>
              <a:spLocks/>
            </p:cNvSpPr>
            <p:nvPr/>
          </p:nvSpPr>
          <p:spPr bwMode="auto">
            <a:xfrm>
              <a:off x="4899" y="2328"/>
              <a:ext cx="811" cy="33"/>
            </a:xfrm>
            <a:custGeom>
              <a:avLst/>
              <a:gdLst>
                <a:gd name="T0" fmla="*/ 336 w 343"/>
                <a:gd name="T1" fmla="*/ 14 h 14"/>
                <a:gd name="T2" fmla="*/ 7 w 343"/>
                <a:gd name="T3" fmla="*/ 14 h 14"/>
                <a:gd name="T4" fmla="*/ 0 w 343"/>
                <a:gd name="T5" fmla="*/ 7 h 14"/>
                <a:gd name="T6" fmla="*/ 7 w 343"/>
                <a:gd name="T7" fmla="*/ 0 h 14"/>
                <a:gd name="T8" fmla="*/ 336 w 343"/>
                <a:gd name="T9" fmla="*/ 0 h 14"/>
                <a:gd name="T10" fmla="*/ 343 w 343"/>
                <a:gd name="T11" fmla="*/ 7 h 14"/>
                <a:gd name="T12" fmla="*/ 336 w 3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43" h="14">
                  <a:moveTo>
                    <a:pt x="336" y="14"/>
                  </a:moveTo>
                  <a:cubicBezTo>
                    <a:pt x="7" y="14"/>
                    <a:pt x="7" y="14"/>
                    <a:pt x="7" y="14"/>
                  </a:cubicBezTo>
                  <a:cubicBezTo>
                    <a:pt x="3" y="14"/>
                    <a:pt x="0" y="11"/>
                    <a:pt x="0" y="7"/>
                  </a:cubicBezTo>
                  <a:cubicBezTo>
                    <a:pt x="0" y="3"/>
                    <a:pt x="3" y="0"/>
                    <a:pt x="7" y="0"/>
                  </a:cubicBezTo>
                  <a:cubicBezTo>
                    <a:pt x="336" y="0"/>
                    <a:pt x="336" y="0"/>
                    <a:pt x="336" y="0"/>
                  </a:cubicBezTo>
                  <a:cubicBezTo>
                    <a:pt x="340" y="0"/>
                    <a:pt x="343" y="3"/>
                    <a:pt x="343" y="7"/>
                  </a:cubicBezTo>
                  <a:cubicBezTo>
                    <a:pt x="343" y="11"/>
                    <a:pt x="340" y="14"/>
                    <a:pt x="33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27"/>
            <p:cNvSpPr>
              <a:spLocks/>
            </p:cNvSpPr>
            <p:nvPr/>
          </p:nvSpPr>
          <p:spPr bwMode="auto">
            <a:xfrm>
              <a:off x="4899" y="2420"/>
              <a:ext cx="811" cy="33"/>
            </a:xfrm>
            <a:custGeom>
              <a:avLst/>
              <a:gdLst>
                <a:gd name="T0" fmla="*/ 336 w 343"/>
                <a:gd name="T1" fmla="*/ 14 h 14"/>
                <a:gd name="T2" fmla="*/ 7 w 343"/>
                <a:gd name="T3" fmla="*/ 14 h 14"/>
                <a:gd name="T4" fmla="*/ 0 w 343"/>
                <a:gd name="T5" fmla="*/ 7 h 14"/>
                <a:gd name="T6" fmla="*/ 7 w 343"/>
                <a:gd name="T7" fmla="*/ 0 h 14"/>
                <a:gd name="T8" fmla="*/ 336 w 343"/>
                <a:gd name="T9" fmla="*/ 0 h 14"/>
                <a:gd name="T10" fmla="*/ 343 w 343"/>
                <a:gd name="T11" fmla="*/ 7 h 14"/>
                <a:gd name="T12" fmla="*/ 336 w 3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43" h="14">
                  <a:moveTo>
                    <a:pt x="336" y="14"/>
                  </a:moveTo>
                  <a:cubicBezTo>
                    <a:pt x="7" y="14"/>
                    <a:pt x="7" y="14"/>
                    <a:pt x="7" y="14"/>
                  </a:cubicBezTo>
                  <a:cubicBezTo>
                    <a:pt x="3" y="14"/>
                    <a:pt x="0" y="11"/>
                    <a:pt x="0" y="7"/>
                  </a:cubicBezTo>
                  <a:cubicBezTo>
                    <a:pt x="0" y="3"/>
                    <a:pt x="3" y="0"/>
                    <a:pt x="7" y="0"/>
                  </a:cubicBezTo>
                  <a:cubicBezTo>
                    <a:pt x="336" y="0"/>
                    <a:pt x="336" y="0"/>
                    <a:pt x="336" y="0"/>
                  </a:cubicBezTo>
                  <a:cubicBezTo>
                    <a:pt x="340" y="0"/>
                    <a:pt x="343" y="3"/>
                    <a:pt x="343" y="7"/>
                  </a:cubicBezTo>
                  <a:cubicBezTo>
                    <a:pt x="343" y="11"/>
                    <a:pt x="340" y="14"/>
                    <a:pt x="33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8"/>
            <p:cNvSpPr>
              <a:spLocks/>
            </p:cNvSpPr>
            <p:nvPr/>
          </p:nvSpPr>
          <p:spPr bwMode="auto">
            <a:xfrm>
              <a:off x="4899" y="2510"/>
              <a:ext cx="811" cy="36"/>
            </a:xfrm>
            <a:custGeom>
              <a:avLst/>
              <a:gdLst>
                <a:gd name="T0" fmla="*/ 336 w 343"/>
                <a:gd name="T1" fmla="*/ 15 h 15"/>
                <a:gd name="T2" fmla="*/ 7 w 343"/>
                <a:gd name="T3" fmla="*/ 15 h 15"/>
                <a:gd name="T4" fmla="*/ 0 w 343"/>
                <a:gd name="T5" fmla="*/ 8 h 15"/>
                <a:gd name="T6" fmla="*/ 7 w 343"/>
                <a:gd name="T7" fmla="*/ 0 h 15"/>
                <a:gd name="T8" fmla="*/ 336 w 343"/>
                <a:gd name="T9" fmla="*/ 0 h 15"/>
                <a:gd name="T10" fmla="*/ 343 w 343"/>
                <a:gd name="T11" fmla="*/ 8 h 15"/>
                <a:gd name="T12" fmla="*/ 336 w 34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43" h="15">
                  <a:moveTo>
                    <a:pt x="336" y="15"/>
                  </a:moveTo>
                  <a:cubicBezTo>
                    <a:pt x="7" y="15"/>
                    <a:pt x="7" y="15"/>
                    <a:pt x="7" y="15"/>
                  </a:cubicBezTo>
                  <a:cubicBezTo>
                    <a:pt x="3" y="15"/>
                    <a:pt x="0" y="12"/>
                    <a:pt x="0" y="8"/>
                  </a:cubicBezTo>
                  <a:cubicBezTo>
                    <a:pt x="0" y="4"/>
                    <a:pt x="3" y="0"/>
                    <a:pt x="7" y="0"/>
                  </a:cubicBezTo>
                  <a:cubicBezTo>
                    <a:pt x="336" y="0"/>
                    <a:pt x="336" y="0"/>
                    <a:pt x="336" y="0"/>
                  </a:cubicBezTo>
                  <a:cubicBezTo>
                    <a:pt x="340" y="0"/>
                    <a:pt x="343" y="4"/>
                    <a:pt x="343" y="8"/>
                  </a:cubicBezTo>
                  <a:cubicBezTo>
                    <a:pt x="343" y="12"/>
                    <a:pt x="340" y="15"/>
                    <a:pt x="3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Net Savings"/>
          <p:cNvGrpSpPr>
            <a:grpSpLocks noChangeAspect="1"/>
          </p:cNvGrpSpPr>
          <p:nvPr/>
        </p:nvGrpSpPr>
        <p:grpSpPr bwMode="auto">
          <a:xfrm>
            <a:off x="881062" y="5097459"/>
            <a:ext cx="742950" cy="736600"/>
            <a:chOff x="555" y="3211"/>
            <a:chExt cx="468" cy="464"/>
          </a:xfrm>
          <a:solidFill>
            <a:schemeClr val="accent3"/>
          </a:solidFill>
        </p:grpSpPr>
        <p:sp>
          <p:nvSpPr>
            <p:cNvPr id="56" name="Freeform 5"/>
            <p:cNvSpPr>
              <a:spLocks/>
            </p:cNvSpPr>
            <p:nvPr/>
          </p:nvSpPr>
          <p:spPr bwMode="auto">
            <a:xfrm>
              <a:off x="635" y="3211"/>
              <a:ext cx="388" cy="316"/>
            </a:xfrm>
            <a:custGeom>
              <a:avLst/>
              <a:gdLst>
                <a:gd name="T0" fmla="*/ 705 w 717"/>
                <a:gd name="T1" fmla="*/ 586 h 586"/>
                <a:gd name="T2" fmla="*/ 264 w 717"/>
                <a:gd name="T3" fmla="*/ 586 h 586"/>
                <a:gd name="T4" fmla="*/ 251 w 717"/>
                <a:gd name="T5" fmla="*/ 574 h 586"/>
                <a:gd name="T6" fmla="*/ 264 w 717"/>
                <a:gd name="T7" fmla="*/ 562 h 586"/>
                <a:gd name="T8" fmla="*/ 693 w 717"/>
                <a:gd name="T9" fmla="*/ 562 h 586"/>
                <a:gd name="T10" fmla="*/ 693 w 717"/>
                <a:gd name="T11" fmla="*/ 24 h 586"/>
                <a:gd name="T12" fmla="*/ 24 w 717"/>
                <a:gd name="T13" fmla="*/ 24 h 586"/>
                <a:gd name="T14" fmla="*/ 24 w 717"/>
                <a:gd name="T15" fmla="*/ 311 h 586"/>
                <a:gd name="T16" fmla="*/ 12 w 717"/>
                <a:gd name="T17" fmla="*/ 323 h 586"/>
                <a:gd name="T18" fmla="*/ 0 w 717"/>
                <a:gd name="T19" fmla="*/ 311 h 586"/>
                <a:gd name="T20" fmla="*/ 0 w 717"/>
                <a:gd name="T21" fmla="*/ 12 h 586"/>
                <a:gd name="T22" fmla="*/ 12 w 717"/>
                <a:gd name="T23" fmla="*/ 0 h 586"/>
                <a:gd name="T24" fmla="*/ 705 w 717"/>
                <a:gd name="T25" fmla="*/ 0 h 586"/>
                <a:gd name="T26" fmla="*/ 717 w 717"/>
                <a:gd name="T27" fmla="*/ 12 h 586"/>
                <a:gd name="T28" fmla="*/ 717 w 717"/>
                <a:gd name="T29" fmla="*/ 574 h 586"/>
                <a:gd name="T30" fmla="*/ 705 w 717"/>
                <a:gd name="T31"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586">
                  <a:moveTo>
                    <a:pt x="705" y="586"/>
                  </a:moveTo>
                  <a:cubicBezTo>
                    <a:pt x="264" y="586"/>
                    <a:pt x="264" y="586"/>
                    <a:pt x="264" y="586"/>
                  </a:cubicBezTo>
                  <a:cubicBezTo>
                    <a:pt x="257" y="586"/>
                    <a:pt x="251" y="581"/>
                    <a:pt x="251" y="574"/>
                  </a:cubicBezTo>
                  <a:cubicBezTo>
                    <a:pt x="251" y="568"/>
                    <a:pt x="257" y="562"/>
                    <a:pt x="264" y="562"/>
                  </a:cubicBezTo>
                  <a:cubicBezTo>
                    <a:pt x="693" y="562"/>
                    <a:pt x="693" y="562"/>
                    <a:pt x="693" y="562"/>
                  </a:cubicBezTo>
                  <a:cubicBezTo>
                    <a:pt x="693" y="24"/>
                    <a:pt x="693" y="24"/>
                    <a:pt x="693" y="24"/>
                  </a:cubicBezTo>
                  <a:cubicBezTo>
                    <a:pt x="24" y="24"/>
                    <a:pt x="24" y="24"/>
                    <a:pt x="24" y="24"/>
                  </a:cubicBezTo>
                  <a:cubicBezTo>
                    <a:pt x="24" y="311"/>
                    <a:pt x="24" y="311"/>
                    <a:pt x="24" y="311"/>
                  </a:cubicBezTo>
                  <a:cubicBezTo>
                    <a:pt x="24" y="318"/>
                    <a:pt x="19" y="323"/>
                    <a:pt x="12" y="323"/>
                  </a:cubicBezTo>
                  <a:cubicBezTo>
                    <a:pt x="5" y="323"/>
                    <a:pt x="0" y="318"/>
                    <a:pt x="0" y="311"/>
                  </a:cubicBezTo>
                  <a:cubicBezTo>
                    <a:pt x="0" y="12"/>
                    <a:pt x="0" y="12"/>
                    <a:pt x="0" y="12"/>
                  </a:cubicBezTo>
                  <a:cubicBezTo>
                    <a:pt x="0" y="5"/>
                    <a:pt x="5" y="0"/>
                    <a:pt x="12" y="0"/>
                  </a:cubicBezTo>
                  <a:cubicBezTo>
                    <a:pt x="705" y="0"/>
                    <a:pt x="705" y="0"/>
                    <a:pt x="705" y="0"/>
                  </a:cubicBezTo>
                  <a:cubicBezTo>
                    <a:pt x="712" y="0"/>
                    <a:pt x="717" y="5"/>
                    <a:pt x="717" y="12"/>
                  </a:cubicBezTo>
                  <a:cubicBezTo>
                    <a:pt x="717" y="574"/>
                    <a:pt x="717" y="574"/>
                    <a:pt x="717" y="574"/>
                  </a:cubicBezTo>
                  <a:cubicBezTo>
                    <a:pt x="717" y="581"/>
                    <a:pt x="712" y="586"/>
                    <a:pt x="705"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p:cNvSpPr>
              <a:spLocks/>
            </p:cNvSpPr>
            <p:nvPr/>
          </p:nvSpPr>
          <p:spPr bwMode="auto">
            <a:xfrm>
              <a:off x="918" y="3514"/>
              <a:ext cx="70" cy="42"/>
            </a:xfrm>
            <a:custGeom>
              <a:avLst/>
              <a:gdLst>
                <a:gd name="T0" fmla="*/ 119 w 131"/>
                <a:gd name="T1" fmla="*/ 78 h 78"/>
                <a:gd name="T2" fmla="*/ 13 w 131"/>
                <a:gd name="T3" fmla="*/ 78 h 78"/>
                <a:gd name="T4" fmla="*/ 0 w 131"/>
                <a:gd name="T5" fmla="*/ 66 h 78"/>
                <a:gd name="T6" fmla="*/ 0 w 131"/>
                <a:gd name="T7" fmla="*/ 12 h 78"/>
                <a:gd name="T8" fmla="*/ 13 w 131"/>
                <a:gd name="T9" fmla="*/ 0 h 78"/>
                <a:gd name="T10" fmla="*/ 25 w 131"/>
                <a:gd name="T11" fmla="*/ 12 h 78"/>
                <a:gd name="T12" fmla="*/ 25 w 131"/>
                <a:gd name="T13" fmla="*/ 54 h 78"/>
                <a:gd name="T14" fmla="*/ 107 w 131"/>
                <a:gd name="T15" fmla="*/ 54 h 78"/>
                <a:gd name="T16" fmla="*/ 107 w 131"/>
                <a:gd name="T17" fmla="*/ 12 h 78"/>
                <a:gd name="T18" fmla="*/ 119 w 131"/>
                <a:gd name="T19" fmla="*/ 0 h 78"/>
                <a:gd name="T20" fmla="*/ 131 w 131"/>
                <a:gd name="T21" fmla="*/ 12 h 78"/>
                <a:gd name="T22" fmla="*/ 131 w 131"/>
                <a:gd name="T23" fmla="*/ 66 h 78"/>
                <a:gd name="T24" fmla="*/ 119 w 131"/>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8">
                  <a:moveTo>
                    <a:pt x="119" y="78"/>
                  </a:moveTo>
                  <a:cubicBezTo>
                    <a:pt x="13" y="78"/>
                    <a:pt x="13" y="78"/>
                    <a:pt x="13" y="78"/>
                  </a:cubicBezTo>
                  <a:cubicBezTo>
                    <a:pt x="6" y="78"/>
                    <a:pt x="0" y="73"/>
                    <a:pt x="0" y="66"/>
                  </a:cubicBezTo>
                  <a:cubicBezTo>
                    <a:pt x="0" y="12"/>
                    <a:pt x="0" y="12"/>
                    <a:pt x="0" y="12"/>
                  </a:cubicBezTo>
                  <a:cubicBezTo>
                    <a:pt x="0" y="6"/>
                    <a:pt x="6" y="0"/>
                    <a:pt x="13" y="0"/>
                  </a:cubicBezTo>
                  <a:cubicBezTo>
                    <a:pt x="19" y="0"/>
                    <a:pt x="25" y="6"/>
                    <a:pt x="25" y="12"/>
                  </a:cubicBezTo>
                  <a:cubicBezTo>
                    <a:pt x="25" y="54"/>
                    <a:pt x="25" y="54"/>
                    <a:pt x="25" y="54"/>
                  </a:cubicBezTo>
                  <a:cubicBezTo>
                    <a:pt x="107" y="54"/>
                    <a:pt x="107" y="54"/>
                    <a:pt x="107" y="54"/>
                  </a:cubicBezTo>
                  <a:cubicBezTo>
                    <a:pt x="107" y="12"/>
                    <a:pt x="107" y="12"/>
                    <a:pt x="107" y="12"/>
                  </a:cubicBezTo>
                  <a:cubicBezTo>
                    <a:pt x="107" y="6"/>
                    <a:pt x="112" y="0"/>
                    <a:pt x="119" y="0"/>
                  </a:cubicBezTo>
                  <a:cubicBezTo>
                    <a:pt x="126" y="0"/>
                    <a:pt x="131" y="6"/>
                    <a:pt x="131" y="12"/>
                  </a:cubicBezTo>
                  <a:cubicBezTo>
                    <a:pt x="131" y="66"/>
                    <a:pt x="131" y="66"/>
                    <a:pt x="131" y="66"/>
                  </a:cubicBezTo>
                  <a:cubicBezTo>
                    <a:pt x="131" y="73"/>
                    <a:pt x="126" y="78"/>
                    <a:pt x="11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noEditPoints="1"/>
            </p:cNvSpPr>
            <p:nvPr/>
          </p:nvSpPr>
          <p:spPr bwMode="auto">
            <a:xfrm>
              <a:off x="951" y="3297"/>
              <a:ext cx="44" cy="56"/>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9"/>
                    <a:pt x="0" y="92"/>
                  </a:cubicBezTo>
                  <a:cubicBezTo>
                    <a:pt x="0" y="12"/>
                    <a:pt x="0" y="12"/>
                    <a:pt x="0" y="12"/>
                  </a:cubicBezTo>
                  <a:cubicBezTo>
                    <a:pt x="0" y="6"/>
                    <a:pt x="5" y="0"/>
                    <a:pt x="12" y="0"/>
                  </a:cubicBezTo>
                  <a:cubicBezTo>
                    <a:pt x="69" y="0"/>
                    <a:pt x="69" y="0"/>
                    <a:pt x="69" y="0"/>
                  </a:cubicBezTo>
                  <a:cubicBezTo>
                    <a:pt x="75" y="0"/>
                    <a:pt x="81" y="6"/>
                    <a:pt x="81" y="12"/>
                  </a:cubicBezTo>
                  <a:cubicBezTo>
                    <a:pt x="81" y="92"/>
                    <a:pt x="81" y="92"/>
                    <a:pt x="81" y="92"/>
                  </a:cubicBezTo>
                  <a:cubicBezTo>
                    <a:pt x="81" y="99"/>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
            <p:cNvSpPr>
              <a:spLocks noEditPoints="1"/>
            </p:cNvSpPr>
            <p:nvPr/>
          </p:nvSpPr>
          <p:spPr bwMode="auto">
            <a:xfrm>
              <a:off x="951" y="3384"/>
              <a:ext cx="44" cy="57"/>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8"/>
                    <a:pt x="0" y="92"/>
                  </a:cubicBezTo>
                  <a:cubicBezTo>
                    <a:pt x="0" y="12"/>
                    <a:pt x="0" y="12"/>
                    <a:pt x="0" y="12"/>
                  </a:cubicBezTo>
                  <a:cubicBezTo>
                    <a:pt x="0" y="5"/>
                    <a:pt x="5" y="0"/>
                    <a:pt x="12" y="0"/>
                  </a:cubicBezTo>
                  <a:cubicBezTo>
                    <a:pt x="69" y="0"/>
                    <a:pt x="69" y="0"/>
                    <a:pt x="69" y="0"/>
                  </a:cubicBezTo>
                  <a:cubicBezTo>
                    <a:pt x="75" y="0"/>
                    <a:pt x="81" y="5"/>
                    <a:pt x="81" y="12"/>
                  </a:cubicBezTo>
                  <a:cubicBezTo>
                    <a:pt x="81" y="92"/>
                    <a:pt x="81" y="92"/>
                    <a:pt x="81" y="92"/>
                  </a:cubicBezTo>
                  <a:cubicBezTo>
                    <a:pt x="81" y="98"/>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
            <p:cNvSpPr>
              <a:spLocks/>
            </p:cNvSpPr>
            <p:nvPr/>
          </p:nvSpPr>
          <p:spPr bwMode="auto">
            <a:xfrm>
              <a:off x="966" y="3340"/>
              <a:ext cx="13" cy="57"/>
            </a:xfrm>
            <a:custGeom>
              <a:avLst/>
              <a:gdLst>
                <a:gd name="T0" fmla="*/ 12 w 24"/>
                <a:gd name="T1" fmla="*/ 106 h 106"/>
                <a:gd name="T2" fmla="*/ 0 w 24"/>
                <a:gd name="T3" fmla="*/ 94 h 106"/>
                <a:gd name="T4" fmla="*/ 0 w 24"/>
                <a:gd name="T5" fmla="*/ 12 h 106"/>
                <a:gd name="T6" fmla="*/ 12 w 24"/>
                <a:gd name="T7" fmla="*/ 0 h 106"/>
                <a:gd name="T8" fmla="*/ 24 w 24"/>
                <a:gd name="T9" fmla="*/ 12 h 106"/>
                <a:gd name="T10" fmla="*/ 24 w 24"/>
                <a:gd name="T11" fmla="*/ 94 h 106"/>
                <a:gd name="T12" fmla="*/ 12 w 24"/>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4" h="106">
                  <a:moveTo>
                    <a:pt x="12" y="106"/>
                  </a:moveTo>
                  <a:cubicBezTo>
                    <a:pt x="5" y="106"/>
                    <a:pt x="0" y="101"/>
                    <a:pt x="0" y="94"/>
                  </a:cubicBezTo>
                  <a:cubicBezTo>
                    <a:pt x="0" y="12"/>
                    <a:pt x="0" y="12"/>
                    <a:pt x="0" y="12"/>
                  </a:cubicBezTo>
                  <a:cubicBezTo>
                    <a:pt x="0" y="5"/>
                    <a:pt x="5" y="0"/>
                    <a:pt x="12" y="0"/>
                  </a:cubicBezTo>
                  <a:cubicBezTo>
                    <a:pt x="19" y="0"/>
                    <a:pt x="24" y="5"/>
                    <a:pt x="24" y="12"/>
                  </a:cubicBezTo>
                  <a:cubicBezTo>
                    <a:pt x="24" y="94"/>
                    <a:pt x="24" y="94"/>
                    <a:pt x="24" y="94"/>
                  </a:cubicBezTo>
                  <a:cubicBezTo>
                    <a:pt x="24" y="101"/>
                    <a:pt x="19" y="106"/>
                    <a:pt x="12"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
            <p:cNvSpPr>
              <a:spLocks/>
            </p:cNvSpPr>
            <p:nvPr/>
          </p:nvSpPr>
          <p:spPr bwMode="auto">
            <a:xfrm>
              <a:off x="771" y="3428"/>
              <a:ext cx="208" cy="56"/>
            </a:xfrm>
            <a:custGeom>
              <a:avLst/>
              <a:gdLst>
                <a:gd name="T0" fmla="*/ 373 w 385"/>
                <a:gd name="T1" fmla="*/ 105 h 105"/>
                <a:gd name="T2" fmla="*/ 13 w 385"/>
                <a:gd name="T3" fmla="*/ 105 h 105"/>
                <a:gd name="T4" fmla="*/ 0 w 385"/>
                <a:gd name="T5" fmla="*/ 93 h 105"/>
                <a:gd name="T6" fmla="*/ 13 w 385"/>
                <a:gd name="T7" fmla="*/ 81 h 105"/>
                <a:gd name="T8" fmla="*/ 361 w 385"/>
                <a:gd name="T9" fmla="*/ 81 h 105"/>
                <a:gd name="T10" fmla="*/ 361 w 385"/>
                <a:gd name="T11" fmla="*/ 12 h 105"/>
                <a:gd name="T12" fmla="*/ 373 w 385"/>
                <a:gd name="T13" fmla="*/ 0 h 105"/>
                <a:gd name="T14" fmla="*/ 385 w 385"/>
                <a:gd name="T15" fmla="*/ 12 h 105"/>
                <a:gd name="T16" fmla="*/ 385 w 385"/>
                <a:gd name="T17" fmla="*/ 93 h 105"/>
                <a:gd name="T18" fmla="*/ 373 w 385"/>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105">
                  <a:moveTo>
                    <a:pt x="373" y="105"/>
                  </a:moveTo>
                  <a:cubicBezTo>
                    <a:pt x="13" y="105"/>
                    <a:pt x="13" y="105"/>
                    <a:pt x="13" y="105"/>
                  </a:cubicBezTo>
                  <a:cubicBezTo>
                    <a:pt x="6" y="105"/>
                    <a:pt x="0" y="99"/>
                    <a:pt x="0" y="93"/>
                  </a:cubicBezTo>
                  <a:cubicBezTo>
                    <a:pt x="0" y="86"/>
                    <a:pt x="6" y="81"/>
                    <a:pt x="13" y="81"/>
                  </a:cubicBezTo>
                  <a:cubicBezTo>
                    <a:pt x="361" y="81"/>
                    <a:pt x="361" y="81"/>
                    <a:pt x="361" y="81"/>
                  </a:cubicBezTo>
                  <a:cubicBezTo>
                    <a:pt x="361" y="12"/>
                    <a:pt x="361" y="12"/>
                    <a:pt x="361" y="12"/>
                  </a:cubicBezTo>
                  <a:cubicBezTo>
                    <a:pt x="361" y="5"/>
                    <a:pt x="366" y="0"/>
                    <a:pt x="373" y="0"/>
                  </a:cubicBezTo>
                  <a:cubicBezTo>
                    <a:pt x="380" y="0"/>
                    <a:pt x="385" y="5"/>
                    <a:pt x="385" y="12"/>
                  </a:cubicBezTo>
                  <a:cubicBezTo>
                    <a:pt x="385" y="93"/>
                    <a:pt x="385" y="93"/>
                    <a:pt x="385" y="93"/>
                  </a:cubicBezTo>
                  <a:cubicBezTo>
                    <a:pt x="385" y="99"/>
                    <a:pt x="380" y="105"/>
                    <a:pt x="37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
            <p:cNvSpPr>
              <a:spLocks/>
            </p:cNvSpPr>
            <p:nvPr/>
          </p:nvSpPr>
          <p:spPr bwMode="auto">
            <a:xfrm>
              <a:off x="672" y="3253"/>
              <a:ext cx="307" cy="132"/>
            </a:xfrm>
            <a:custGeom>
              <a:avLst/>
              <a:gdLst>
                <a:gd name="T0" fmla="*/ 13 w 567"/>
                <a:gd name="T1" fmla="*/ 244 h 244"/>
                <a:gd name="T2" fmla="*/ 0 w 567"/>
                <a:gd name="T3" fmla="*/ 232 h 244"/>
                <a:gd name="T4" fmla="*/ 0 w 567"/>
                <a:gd name="T5" fmla="*/ 12 h 244"/>
                <a:gd name="T6" fmla="*/ 13 w 567"/>
                <a:gd name="T7" fmla="*/ 0 h 244"/>
                <a:gd name="T8" fmla="*/ 555 w 567"/>
                <a:gd name="T9" fmla="*/ 0 h 244"/>
                <a:gd name="T10" fmla="*/ 567 w 567"/>
                <a:gd name="T11" fmla="*/ 12 h 244"/>
                <a:gd name="T12" fmla="*/ 567 w 567"/>
                <a:gd name="T13" fmla="*/ 93 h 244"/>
                <a:gd name="T14" fmla="*/ 555 w 567"/>
                <a:gd name="T15" fmla="*/ 105 h 244"/>
                <a:gd name="T16" fmla="*/ 543 w 567"/>
                <a:gd name="T17" fmla="*/ 93 h 244"/>
                <a:gd name="T18" fmla="*/ 543 w 567"/>
                <a:gd name="T19" fmla="*/ 24 h 244"/>
                <a:gd name="T20" fmla="*/ 25 w 567"/>
                <a:gd name="T21" fmla="*/ 24 h 244"/>
                <a:gd name="T22" fmla="*/ 25 w 567"/>
                <a:gd name="T23" fmla="*/ 232 h 244"/>
                <a:gd name="T24" fmla="*/ 13 w 567"/>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244">
                  <a:moveTo>
                    <a:pt x="13" y="244"/>
                  </a:moveTo>
                  <a:cubicBezTo>
                    <a:pt x="6" y="244"/>
                    <a:pt x="0" y="239"/>
                    <a:pt x="0" y="232"/>
                  </a:cubicBezTo>
                  <a:cubicBezTo>
                    <a:pt x="0" y="12"/>
                    <a:pt x="0" y="12"/>
                    <a:pt x="0" y="12"/>
                  </a:cubicBezTo>
                  <a:cubicBezTo>
                    <a:pt x="0" y="6"/>
                    <a:pt x="6" y="0"/>
                    <a:pt x="13" y="0"/>
                  </a:cubicBezTo>
                  <a:cubicBezTo>
                    <a:pt x="555" y="0"/>
                    <a:pt x="555" y="0"/>
                    <a:pt x="555" y="0"/>
                  </a:cubicBezTo>
                  <a:cubicBezTo>
                    <a:pt x="562" y="0"/>
                    <a:pt x="567" y="6"/>
                    <a:pt x="567" y="12"/>
                  </a:cubicBezTo>
                  <a:cubicBezTo>
                    <a:pt x="567" y="93"/>
                    <a:pt x="567" y="93"/>
                    <a:pt x="567" y="93"/>
                  </a:cubicBezTo>
                  <a:cubicBezTo>
                    <a:pt x="567" y="100"/>
                    <a:pt x="562" y="105"/>
                    <a:pt x="555" y="105"/>
                  </a:cubicBezTo>
                  <a:cubicBezTo>
                    <a:pt x="548" y="105"/>
                    <a:pt x="543" y="100"/>
                    <a:pt x="543" y="93"/>
                  </a:cubicBezTo>
                  <a:cubicBezTo>
                    <a:pt x="543" y="24"/>
                    <a:pt x="543" y="24"/>
                    <a:pt x="543" y="24"/>
                  </a:cubicBezTo>
                  <a:cubicBezTo>
                    <a:pt x="25" y="24"/>
                    <a:pt x="25" y="24"/>
                    <a:pt x="25" y="24"/>
                  </a:cubicBezTo>
                  <a:cubicBezTo>
                    <a:pt x="25" y="232"/>
                    <a:pt x="25" y="232"/>
                    <a:pt x="25" y="232"/>
                  </a:cubicBezTo>
                  <a:cubicBezTo>
                    <a:pt x="25" y="239"/>
                    <a:pt x="19" y="244"/>
                    <a:pt x="1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2"/>
            <p:cNvSpPr>
              <a:spLocks noEditPoints="1"/>
            </p:cNvSpPr>
            <p:nvPr/>
          </p:nvSpPr>
          <p:spPr bwMode="auto">
            <a:xfrm>
              <a:off x="762" y="3302"/>
              <a:ext cx="134" cy="134"/>
            </a:xfrm>
            <a:custGeom>
              <a:avLst/>
              <a:gdLst>
                <a:gd name="T0" fmla="*/ 125 w 249"/>
                <a:gd name="T1" fmla="*/ 248 h 248"/>
                <a:gd name="T2" fmla="*/ 0 w 249"/>
                <a:gd name="T3" fmla="*/ 124 h 248"/>
                <a:gd name="T4" fmla="*/ 125 w 249"/>
                <a:gd name="T5" fmla="*/ 0 h 248"/>
                <a:gd name="T6" fmla="*/ 249 w 249"/>
                <a:gd name="T7" fmla="*/ 124 h 248"/>
                <a:gd name="T8" fmla="*/ 125 w 249"/>
                <a:gd name="T9" fmla="*/ 248 h 248"/>
                <a:gd name="T10" fmla="*/ 125 w 249"/>
                <a:gd name="T11" fmla="*/ 24 h 248"/>
                <a:gd name="T12" fmla="*/ 24 w 249"/>
                <a:gd name="T13" fmla="*/ 124 h 248"/>
                <a:gd name="T14" fmla="*/ 125 w 249"/>
                <a:gd name="T15" fmla="*/ 224 h 248"/>
                <a:gd name="T16" fmla="*/ 225 w 249"/>
                <a:gd name="T17" fmla="*/ 124 h 248"/>
                <a:gd name="T18" fmla="*/ 125 w 249"/>
                <a:gd name="T19" fmla="*/ 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125" y="248"/>
                  </a:moveTo>
                  <a:cubicBezTo>
                    <a:pt x="56" y="248"/>
                    <a:pt x="0" y="193"/>
                    <a:pt x="0" y="124"/>
                  </a:cubicBezTo>
                  <a:cubicBezTo>
                    <a:pt x="0" y="55"/>
                    <a:pt x="56" y="0"/>
                    <a:pt x="125" y="0"/>
                  </a:cubicBezTo>
                  <a:cubicBezTo>
                    <a:pt x="193" y="0"/>
                    <a:pt x="249" y="55"/>
                    <a:pt x="249" y="124"/>
                  </a:cubicBezTo>
                  <a:cubicBezTo>
                    <a:pt x="249" y="193"/>
                    <a:pt x="193" y="248"/>
                    <a:pt x="125" y="248"/>
                  </a:cubicBezTo>
                  <a:close/>
                  <a:moveTo>
                    <a:pt x="125" y="24"/>
                  </a:moveTo>
                  <a:cubicBezTo>
                    <a:pt x="69" y="24"/>
                    <a:pt x="24" y="69"/>
                    <a:pt x="24" y="124"/>
                  </a:cubicBezTo>
                  <a:cubicBezTo>
                    <a:pt x="24" y="179"/>
                    <a:pt x="69" y="224"/>
                    <a:pt x="125" y="224"/>
                  </a:cubicBezTo>
                  <a:cubicBezTo>
                    <a:pt x="180" y="224"/>
                    <a:pt x="225" y="179"/>
                    <a:pt x="225" y="124"/>
                  </a:cubicBezTo>
                  <a:cubicBezTo>
                    <a:pt x="225" y="69"/>
                    <a:pt x="180" y="24"/>
                    <a:pt x="12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3"/>
            <p:cNvSpPr>
              <a:spLocks noEditPoints="1"/>
            </p:cNvSpPr>
            <p:nvPr/>
          </p:nvSpPr>
          <p:spPr bwMode="auto">
            <a:xfrm>
              <a:off x="803" y="3343"/>
              <a:ext cx="52" cy="52"/>
            </a:xfrm>
            <a:custGeom>
              <a:avLst/>
              <a:gdLst>
                <a:gd name="T0" fmla="*/ 48 w 95"/>
                <a:gd name="T1" fmla="*/ 96 h 96"/>
                <a:gd name="T2" fmla="*/ 0 w 95"/>
                <a:gd name="T3" fmla="*/ 48 h 96"/>
                <a:gd name="T4" fmla="*/ 48 w 95"/>
                <a:gd name="T5" fmla="*/ 0 h 96"/>
                <a:gd name="T6" fmla="*/ 95 w 95"/>
                <a:gd name="T7" fmla="*/ 48 h 96"/>
                <a:gd name="T8" fmla="*/ 48 w 95"/>
                <a:gd name="T9" fmla="*/ 96 h 96"/>
                <a:gd name="T10" fmla="*/ 48 w 95"/>
                <a:gd name="T11" fmla="*/ 25 h 96"/>
                <a:gd name="T12" fmla="*/ 24 w 95"/>
                <a:gd name="T13" fmla="*/ 48 h 96"/>
                <a:gd name="T14" fmla="*/ 48 w 95"/>
                <a:gd name="T15" fmla="*/ 71 h 96"/>
                <a:gd name="T16" fmla="*/ 71 w 95"/>
                <a:gd name="T17" fmla="*/ 48 h 96"/>
                <a:gd name="T18" fmla="*/ 48 w 95"/>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6">
                  <a:moveTo>
                    <a:pt x="48" y="96"/>
                  </a:moveTo>
                  <a:cubicBezTo>
                    <a:pt x="21" y="96"/>
                    <a:pt x="0" y="74"/>
                    <a:pt x="0" y="48"/>
                  </a:cubicBezTo>
                  <a:cubicBezTo>
                    <a:pt x="0" y="22"/>
                    <a:pt x="21" y="0"/>
                    <a:pt x="48" y="0"/>
                  </a:cubicBezTo>
                  <a:cubicBezTo>
                    <a:pt x="74" y="0"/>
                    <a:pt x="95" y="22"/>
                    <a:pt x="95" y="48"/>
                  </a:cubicBezTo>
                  <a:cubicBezTo>
                    <a:pt x="95" y="74"/>
                    <a:pt x="74" y="96"/>
                    <a:pt x="48" y="96"/>
                  </a:cubicBezTo>
                  <a:close/>
                  <a:moveTo>
                    <a:pt x="48" y="25"/>
                  </a:moveTo>
                  <a:cubicBezTo>
                    <a:pt x="35" y="25"/>
                    <a:pt x="24" y="35"/>
                    <a:pt x="24" y="48"/>
                  </a:cubicBezTo>
                  <a:cubicBezTo>
                    <a:pt x="24" y="61"/>
                    <a:pt x="35" y="71"/>
                    <a:pt x="48" y="71"/>
                  </a:cubicBezTo>
                  <a:cubicBezTo>
                    <a:pt x="60" y="71"/>
                    <a:pt x="71" y="61"/>
                    <a:pt x="71" y="48"/>
                  </a:cubicBezTo>
                  <a:cubicBezTo>
                    <a:pt x="71" y="35"/>
                    <a:pt x="60" y="25"/>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p:cNvSpPr>
              <a:spLocks noEditPoints="1"/>
            </p:cNvSpPr>
            <p:nvPr/>
          </p:nvSpPr>
          <p:spPr bwMode="auto">
            <a:xfrm>
              <a:off x="555" y="3401"/>
              <a:ext cx="202" cy="84"/>
            </a:xfrm>
            <a:custGeom>
              <a:avLst/>
              <a:gdLst>
                <a:gd name="T0" fmla="*/ 363 w 375"/>
                <a:gd name="T1" fmla="*/ 156 h 156"/>
                <a:gd name="T2" fmla="*/ 12 w 375"/>
                <a:gd name="T3" fmla="*/ 156 h 156"/>
                <a:gd name="T4" fmla="*/ 0 w 375"/>
                <a:gd name="T5" fmla="*/ 144 h 156"/>
                <a:gd name="T6" fmla="*/ 0 w 375"/>
                <a:gd name="T7" fmla="*/ 12 h 156"/>
                <a:gd name="T8" fmla="*/ 12 w 375"/>
                <a:gd name="T9" fmla="*/ 0 h 156"/>
                <a:gd name="T10" fmla="*/ 363 w 375"/>
                <a:gd name="T11" fmla="*/ 0 h 156"/>
                <a:gd name="T12" fmla="*/ 375 w 375"/>
                <a:gd name="T13" fmla="*/ 12 h 156"/>
                <a:gd name="T14" fmla="*/ 375 w 375"/>
                <a:gd name="T15" fmla="*/ 144 h 156"/>
                <a:gd name="T16" fmla="*/ 363 w 375"/>
                <a:gd name="T17" fmla="*/ 156 h 156"/>
                <a:gd name="T18" fmla="*/ 24 w 375"/>
                <a:gd name="T19" fmla="*/ 132 h 156"/>
                <a:gd name="T20" fmla="*/ 351 w 375"/>
                <a:gd name="T21" fmla="*/ 132 h 156"/>
                <a:gd name="T22" fmla="*/ 351 w 375"/>
                <a:gd name="T23" fmla="*/ 24 h 156"/>
                <a:gd name="T24" fmla="*/ 24 w 375"/>
                <a:gd name="T25" fmla="*/ 24 h 156"/>
                <a:gd name="T26" fmla="*/ 24 w 375"/>
                <a:gd name="T27"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56">
                  <a:moveTo>
                    <a:pt x="363" y="156"/>
                  </a:moveTo>
                  <a:cubicBezTo>
                    <a:pt x="12" y="156"/>
                    <a:pt x="12" y="156"/>
                    <a:pt x="12" y="156"/>
                  </a:cubicBezTo>
                  <a:cubicBezTo>
                    <a:pt x="5" y="156"/>
                    <a:pt x="0" y="151"/>
                    <a:pt x="0" y="144"/>
                  </a:cubicBezTo>
                  <a:cubicBezTo>
                    <a:pt x="0" y="12"/>
                    <a:pt x="0" y="12"/>
                    <a:pt x="0" y="12"/>
                  </a:cubicBezTo>
                  <a:cubicBezTo>
                    <a:pt x="0" y="5"/>
                    <a:pt x="5" y="0"/>
                    <a:pt x="12" y="0"/>
                  </a:cubicBezTo>
                  <a:cubicBezTo>
                    <a:pt x="363" y="0"/>
                    <a:pt x="363" y="0"/>
                    <a:pt x="363" y="0"/>
                  </a:cubicBezTo>
                  <a:cubicBezTo>
                    <a:pt x="369" y="0"/>
                    <a:pt x="375" y="5"/>
                    <a:pt x="375" y="12"/>
                  </a:cubicBezTo>
                  <a:cubicBezTo>
                    <a:pt x="375" y="144"/>
                    <a:pt x="375" y="144"/>
                    <a:pt x="375" y="144"/>
                  </a:cubicBezTo>
                  <a:cubicBezTo>
                    <a:pt x="375" y="151"/>
                    <a:pt x="369" y="156"/>
                    <a:pt x="363" y="156"/>
                  </a:cubicBezTo>
                  <a:close/>
                  <a:moveTo>
                    <a:pt x="24" y="132"/>
                  </a:moveTo>
                  <a:cubicBezTo>
                    <a:pt x="351" y="132"/>
                    <a:pt x="351" y="132"/>
                    <a:pt x="351" y="132"/>
                  </a:cubicBezTo>
                  <a:cubicBezTo>
                    <a:pt x="351" y="24"/>
                    <a:pt x="351" y="24"/>
                    <a:pt x="351" y="24"/>
                  </a:cubicBezTo>
                  <a:cubicBezTo>
                    <a:pt x="24" y="24"/>
                    <a:pt x="24" y="24"/>
                    <a:pt x="24" y="24"/>
                  </a:cubicBezTo>
                  <a:lnTo>
                    <a:pt x="2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
            <p:cNvSpPr>
              <a:spLocks noEditPoints="1"/>
            </p:cNvSpPr>
            <p:nvPr/>
          </p:nvSpPr>
          <p:spPr bwMode="auto">
            <a:xfrm>
              <a:off x="555" y="3472"/>
              <a:ext cx="202" cy="203"/>
            </a:xfrm>
            <a:custGeom>
              <a:avLst/>
              <a:gdLst>
                <a:gd name="T0" fmla="*/ 363 w 375"/>
                <a:gd name="T1" fmla="*/ 375 h 375"/>
                <a:gd name="T2" fmla="*/ 12 w 375"/>
                <a:gd name="T3" fmla="*/ 375 h 375"/>
                <a:gd name="T4" fmla="*/ 0 w 375"/>
                <a:gd name="T5" fmla="*/ 363 h 375"/>
                <a:gd name="T6" fmla="*/ 0 w 375"/>
                <a:gd name="T7" fmla="*/ 12 h 375"/>
                <a:gd name="T8" fmla="*/ 12 w 375"/>
                <a:gd name="T9" fmla="*/ 0 h 375"/>
                <a:gd name="T10" fmla="*/ 363 w 375"/>
                <a:gd name="T11" fmla="*/ 0 h 375"/>
                <a:gd name="T12" fmla="*/ 375 w 375"/>
                <a:gd name="T13" fmla="*/ 12 h 375"/>
                <a:gd name="T14" fmla="*/ 375 w 375"/>
                <a:gd name="T15" fmla="*/ 363 h 375"/>
                <a:gd name="T16" fmla="*/ 363 w 375"/>
                <a:gd name="T17" fmla="*/ 375 h 375"/>
                <a:gd name="T18" fmla="*/ 24 w 375"/>
                <a:gd name="T19" fmla="*/ 350 h 375"/>
                <a:gd name="T20" fmla="*/ 351 w 375"/>
                <a:gd name="T21" fmla="*/ 350 h 375"/>
                <a:gd name="T22" fmla="*/ 351 w 375"/>
                <a:gd name="T23" fmla="*/ 24 h 375"/>
                <a:gd name="T24" fmla="*/ 24 w 375"/>
                <a:gd name="T25" fmla="*/ 24 h 375"/>
                <a:gd name="T26" fmla="*/ 24 w 375"/>
                <a:gd name="T27" fmla="*/ 35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375">
                  <a:moveTo>
                    <a:pt x="363" y="375"/>
                  </a:moveTo>
                  <a:cubicBezTo>
                    <a:pt x="12" y="375"/>
                    <a:pt x="12" y="375"/>
                    <a:pt x="12" y="375"/>
                  </a:cubicBezTo>
                  <a:cubicBezTo>
                    <a:pt x="5" y="375"/>
                    <a:pt x="0" y="369"/>
                    <a:pt x="0" y="363"/>
                  </a:cubicBezTo>
                  <a:cubicBezTo>
                    <a:pt x="0" y="12"/>
                    <a:pt x="0" y="12"/>
                    <a:pt x="0" y="12"/>
                  </a:cubicBezTo>
                  <a:cubicBezTo>
                    <a:pt x="0" y="5"/>
                    <a:pt x="5" y="0"/>
                    <a:pt x="12" y="0"/>
                  </a:cubicBezTo>
                  <a:cubicBezTo>
                    <a:pt x="363" y="0"/>
                    <a:pt x="363" y="0"/>
                    <a:pt x="363" y="0"/>
                  </a:cubicBezTo>
                  <a:cubicBezTo>
                    <a:pt x="369" y="0"/>
                    <a:pt x="375" y="5"/>
                    <a:pt x="375" y="12"/>
                  </a:cubicBezTo>
                  <a:cubicBezTo>
                    <a:pt x="375" y="363"/>
                    <a:pt x="375" y="363"/>
                    <a:pt x="375" y="363"/>
                  </a:cubicBezTo>
                  <a:cubicBezTo>
                    <a:pt x="375" y="369"/>
                    <a:pt x="369" y="375"/>
                    <a:pt x="363" y="375"/>
                  </a:cubicBezTo>
                  <a:close/>
                  <a:moveTo>
                    <a:pt x="24" y="350"/>
                  </a:moveTo>
                  <a:cubicBezTo>
                    <a:pt x="351" y="350"/>
                    <a:pt x="351" y="350"/>
                    <a:pt x="351" y="350"/>
                  </a:cubicBezTo>
                  <a:cubicBezTo>
                    <a:pt x="351" y="24"/>
                    <a:pt x="351" y="24"/>
                    <a:pt x="351" y="24"/>
                  </a:cubicBezTo>
                  <a:cubicBezTo>
                    <a:pt x="24" y="24"/>
                    <a:pt x="24" y="24"/>
                    <a:pt x="24" y="24"/>
                  </a:cubicBezTo>
                  <a:lnTo>
                    <a:pt x="2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p:cNvSpPr>
              <a:spLocks/>
            </p:cNvSpPr>
            <p:nvPr/>
          </p:nvSpPr>
          <p:spPr bwMode="auto">
            <a:xfrm>
              <a:off x="555"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7"/>
            <p:cNvSpPr>
              <a:spLocks/>
            </p:cNvSpPr>
            <p:nvPr/>
          </p:nvSpPr>
          <p:spPr bwMode="auto">
            <a:xfrm>
              <a:off x="618"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8"/>
            <p:cNvSpPr>
              <a:spLocks/>
            </p:cNvSpPr>
            <p:nvPr/>
          </p:nvSpPr>
          <p:spPr bwMode="auto">
            <a:xfrm>
              <a:off x="681"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9"/>
            <p:cNvSpPr>
              <a:spLocks/>
            </p:cNvSpPr>
            <p:nvPr/>
          </p:nvSpPr>
          <p:spPr bwMode="auto">
            <a:xfrm>
              <a:off x="744"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8" y="0"/>
                    <a:pt x="24" y="5"/>
                    <a:pt x="24" y="12"/>
                  </a:cubicBezTo>
                  <a:cubicBezTo>
                    <a:pt x="24" y="363"/>
                    <a:pt x="24" y="363"/>
                    <a:pt x="24" y="363"/>
                  </a:cubicBezTo>
                  <a:cubicBezTo>
                    <a:pt x="24" y="369"/>
                    <a:pt x="18"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
            <p:cNvSpPr>
              <a:spLocks/>
            </p:cNvSpPr>
            <p:nvPr/>
          </p:nvSpPr>
          <p:spPr bwMode="auto">
            <a:xfrm>
              <a:off x="555" y="3472"/>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9"/>
                    <a:pt x="0" y="12"/>
                  </a:cubicBezTo>
                  <a:cubicBezTo>
                    <a:pt x="0" y="5"/>
                    <a:pt x="5" y="0"/>
                    <a:pt x="12" y="0"/>
                  </a:cubicBezTo>
                  <a:cubicBezTo>
                    <a:pt x="363" y="0"/>
                    <a:pt x="363" y="0"/>
                    <a:pt x="363" y="0"/>
                  </a:cubicBezTo>
                  <a:cubicBezTo>
                    <a:pt x="369" y="0"/>
                    <a:pt x="375" y="5"/>
                    <a:pt x="375" y="12"/>
                  </a:cubicBezTo>
                  <a:cubicBezTo>
                    <a:pt x="375" y="19"/>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
            <p:cNvSpPr>
              <a:spLocks/>
            </p:cNvSpPr>
            <p:nvPr/>
          </p:nvSpPr>
          <p:spPr bwMode="auto">
            <a:xfrm>
              <a:off x="555" y="3536"/>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8"/>
                    <a:pt x="0" y="12"/>
                  </a:cubicBezTo>
                  <a:cubicBezTo>
                    <a:pt x="0" y="5"/>
                    <a:pt x="5" y="0"/>
                    <a:pt x="12" y="0"/>
                  </a:cubicBezTo>
                  <a:cubicBezTo>
                    <a:pt x="363" y="0"/>
                    <a:pt x="363" y="0"/>
                    <a:pt x="363" y="0"/>
                  </a:cubicBezTo>
                  <a:cubicBezTo>
                    <a:pt x="369" y="0"/>
                    <a:pt x="375" y="5"/>
                    <a:pt x="375" y="12"/>
                  </a:cubicBezTo>
                  <a:cubicBezTo>
                    <a:pt x="375" y="18"/>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2"/>
            <p:cNvSpPr>
              <a:spLocks/>
            </p:cNvSpPr>
            <p:nvPr/>
          </p:nvSpPr>
          <p:spPr bwMode="auto">
            <a:xfrm>
              <a:off x="555" y="3598"/>
              <a:ext cx="139" cy="14"/>
            </a:xfrm>
            <a:custGeom>
              <a:avLst/>
              <a:gdLst>
                <a:gd name="T0" fmla="*/ 246 w 258"/>
                <a:gd name="T1" fmla="*/ 25 h 25"/>
                <a:gd name="T2" fmla="*/ 12 w 258"/>
                <a:gd name="T3" fmla="*/ 25 h 25"/>
                <a:gd name="T4" fmla="*/ 0 w 258"/>
                <a:gd name="T5" fmla="*/ 13 h 25"/>
                <a:gd name="T6" fmla="*/ 12 w 258"/>
                <a:gd name="T7" fmla="*/ 0 h 25"/>
                <a:gd name="T8" fmla="*/ 246 w 258"/>
                <a:gd name="T9" fmla="*/ 0 h 25"/>
                <a:gd name="T10" fmla="*/ 258 w 258"/>
                <a:gd name="T11" fmla="*/ 13 h 25"/>
                <a:gd name="T12" fmla="*/ 246 w 25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58" h="25">
                  <a:moveTo>
                    <a:pt x="246" y="25"/>
                  </a:moveTo>
                  <a:cubicBezTo>
                    <a:pt x="12" y="25"/>
                    <a:pt x="12" y="25"/>
                    <a:pt x="12" y="25"/>
                  </a:cubicBezTo>
                  <a:cubicBezTo>
                    <a:pt x="5" y="25"/>
                    <a:pt x="0" y="19"/>
                    <a:pt x="0" y="13"/>
                  </a:cubicBezTo>
                  <a:cubicBezTo>
                    <a:pt x="0" y="6"/>
                    <a:pt x="5" y="0"/>
                    <a:pt x="12" y="0"/>
                  </a:cubicBezTo>
                  <a:cubicBezTo>
                    <a:pt x="246" y="0"/>
                    <a:pt x="246" y="0"/>
                    <a:pt x="246" y="0"/>
                  </a:cubicBezTo>
                  <a:cubicBezTo>
                    <a:pt x="253" y="0"/>
                    <a:pt x="258" y="6"/>
                    <a:pt x="258" y="13"/>
                  </a:cubicBezTo>
                  <a:cubicBezTo>
                    <a:pt x="258" y="19"/>
                    <a:pt x="253" y="25"/>
                    <a:pt x="24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3"/>
            <p:cNvSpPr>
              <a:spLocks/>
            </p:cNvSpPr>
            <p:nvPr/>
          </p:nvSpPr>
          <p:spPr bwMode="auto">
            <a:xfrm>
              <a:off x="555" y="3662"/>
              <a:ext cx="202" cy="13"/>
            </a:xfrm>
            <a:custGeom>
              <a:avLst/>
              <a:gdLst>
                <a:gd name="T0" fmla="*/ 363 w 375"/>
                <a:gd name="T1" fmla="*/ 25 h 25"/>
                <a:gd name="T2" fmla="*/ 12 w 375"/>
                <a:gd name="T3" fmla="*/ 25 h 25"/>
                <a:gd name="T4" fmla="*/ 0 w 375"/>
                <a:gd name="T5" fmla="*/ 13 h 25"/>
                <a:gd name="T6" fmla="*/ 12 w 375"/>
                <a:gd name="T7" fmla="*/ 0 h 25"/>
                <a:gd name="T8" fmla="*/ 363 w 375"/>
                <a:gd name="T9" fmla="*/ 0 h 25"/>
                <a:gd name="T10" fmla="*/ 375 w 375"/>
                <a:gd name="T11" fmla="*/ 13 h 25"/>
                <a:gd name="T12" fmla="*/ 363 w 37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75" h="25">
                  <a:moveTo>
                    <a:pt x="363" y="25"/>
                  </a:moveTo>
                  <a:cubicBezTo>
                    <a:pt x="12" y="25"/>
                    <a:pt x="12" y="25"/>
                    <a:pt x="12" y="25"/>
                  </a:cubicBezTo>
                  <a:cubicBezTo>
                    <a:pt x="5" y="25"/>
                    <a:pt x="0" y="19"/>
                    <a:pt x="0" y="13"/>
                  </a:cubicBezTo>
                  <a:cubicBezTo>
                    <a:pt x="0" y="6"/>
                    <a:pt x="5" y="0"/>
                    <a:pt x="12" y="0"/>
                  </a:cubicBezTo>
                  <a:cubicBezTo>
                    <a:pt x="363" y="0"/>
                    <a:pt x="363" y="0"/>
                    <a:pt x="363" y="0"/>
                  </a:cubicBezTo>
                  <a:cubicBezTo>
                    <a:pt x="369" y="0"/>
                    <a:pt x="375" y="6"/>
                    <a:pt x="375" y="13"/>
                  </a:cubicBezTo>
                  <a:cubicBezTo>
                    <a:pt x="375" y="19"/>
                    <a:pt x="369" y="25"/>
                    <a:pt x="36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Handshake"/>
          <p:cNvGrpSpPr>
            <a:grpSpLocks noChangeAspect="1"/>
          </p:cNvGrpSpPr>
          <p:nvPr/>
        </p:nvGrpSpPr>
        <p:grpSpPr bwMode="auto">
          <a:xfrm>
            <a:off x="974342" y="3437248"/>
            <a:ext cx="699449" cy="478082"/>
            <a:chOff x="4897" y="598"/>
            <a:chExt cx="831" cy="568"/>
          </a:xfrm>
          <a:solidFill>
            <a:srgbClr val="002060"/>
          </a:solidFill>
        </p:grpSpPr>
        <p:sp>
          <p:nvSpPr>
            <p:cNvPr id="116" name="Freeform 9"/>
            <p:cNvSpPr>
              <a:spLocks noEditPoints="1"/>
            </p:cNvSpPr>
            <p:nvPr/>
          </p:nvSpPr>
          <p:spPr bwMode="auto">
            <a:xfrm>
              <a:off x="4902" y="603"/>
              <a:ext cx="822" cy="558"/>
            </a:xfrm>
            <a:custGeom>
              <a:avLst/>
              <a:gdLst>
                <a:gd name="T0" fmla="*/ 99 w 345"/>
                <a:gd name="T1" fmla="*/ 181 h 233"/>
                <a:gd name="T2" fmla="*/ 106 w 345"/>
                <a:gd name="T3" fmla="*/ 146 h 233"/>
                <a:gd name="T4" fmla="*/ 88 w 345"/>
                <a:gd name="T5" fmla="*/ 170 h 233"/>
                <a:gd name="T6" fmla="*/ 99 w 345"/>
                <a:gd name="T7" fmla="*/ 181 h 233"/>
                <a:gd name="T8" fmla="*/ 345 w 345"/>
                <a:gd name="T9" fmla="*/ 154 h 233"/>
                <a:gd name="T10" fmla="*/ 283 w 345"/>
                <a:gd name="T11" fmla="*/ 148 h 233"/>
                <a:gd name="T12" fmla="*/ 266 w 345"/>
                <a:gd name="T13" fmla="*/ 170 h 233"/>
                <a:gd name="T14" fmla="*/ 211 w 345"/>
                <a:gd name="T15" fmla="*/ 230 h 233"/>
                <a:gd name="T16" fmla="*/ 169 w 345"/>
                <a:gd name="T17" fmla="*/ 220 h 233"/>
                <a:gd name="T18" fmla="*/ 154 w 345"/>
                <a:gd name="T19" fmla="*/ 221 h 233"/>
                <a:gd name="T20" fmla="*/ 81 w 345"/>
                <a:gd name="T21" fmla="*/ 174 h 233"/>
                <a:gd name="T22" fmla="*/ 62 w 345"/>
                <a:gd name="T23" fmla="*/ 154 h 233"/>
                <a:gd name="T24" fmla="*/ 0 w 345"/>
                <a:gd name="T25" fmla="*/ 4 h 233"/>
                <a:gd name="T26" fmla="*/ 62 w 345"/>
                <a:gd name="T27" fmla="*/ 7 h 233"/>
                <a:gd name="T28" fmla="*/ 98 w 345"/>
                <a:gd name="T29" fmla="*/ 33 h 233"/>
                <a:gd name="T30" fmla="*/ 209 w 345"/>
                <a:gd name="T31" fmla="*/ 39 h 233"/>
                <a:gd name="T32" fmla="*/ 283 w 345"/>
                <a:gd name="T33" fmla="*/ 7 h 233"/>
                <a:gd name="T34" fmla="*/ 262 w 345"/>
                <a:gd name="T35" fmla="*/ 153 h 233"/>
                <a:gd name="T36" fmla="*/ 211 w 345"/>
                <a:gd name="T37" fmla="*/ 46 h 233"/>
                <a:gd name="T38" fmla="*/ 194 w 345"/>
                <a:gd name="T39" fmla="*/ 50 h 233"/>
                <a:gd name="T40" fmla="*/ 123 w 345"/>
                <a:gd name="T41" fmla="*/ 78 h 233"/>
                <a:gd name="T42" fmla="*/ 192 w 345"/>
                <a:gd name="T43" fmla="*/ 80 h 233"/>
                <a:gd name="T44" fmla="*/ 128 w 345"/>
                <a:gd name="T45" fmla="*/ 153 h 233"/>
                <a:gd name="T46" fmla="*/ 106 w 345"/>
                <a:gd name="T47" fmla="*/ 184 h 233"/>
                <a:gd name="T48" fmla="*/ 161 w 345"/>
                <a:gd name="T49" fmla="*/ 176 h 233"/>
                <a:gd name="T50" fmla="*/ 158 w 345"/>
                <a:gd name="T51" fmla="*/ 215 h 233"/>
                <a:gd name="T52" fmla="*/ 162 w 345"/>
                <a:gd name="T53" fmla="*/ 215 h 233"/>
                <a:gd name="T54" fmla="*/ 176 w 345"/>
                <a:gd name="T55" fmla="*/ 194 h 233"/>
                <a:gd name="T56" fmla="*/ 149 w 345"/>
                <a:gd name="T57" fmla="*/ 210 h 233"/>
                <a:gd name="T58" fmla="*/ 97 w 345"/>
                <a:gd name="T59" fmla="*/ 144 h 233"/>
                <a:gd name="T60" fmla="*/ 112 w 345"/>
                <a:gd name="T61" fmla="*/ 139 h 233"/>
                <a:gd name="T62" fmla="*/ 148 w 345"/>
                <a:gd name="T63" fmla="*/ 156 h 233"/>
                <a:gd name="T64" fmla="*/ 183 w 345"/>
                <a:gd name="T65" fmla="*/ 185 h 233"/>
                <a:gd name="T66" fmla="*/ 180 w 345"/>
                <a:gd name="T67" fmla="*/ 158 h 233"/>
                <a:gd name="T68" fmla="*/ 248 w 345"/>
                <a:gd name="T69" fmla="*/ 189 h 233"/>
                <a:gd name="T70" fmla="*/ 207 w 345"/>
                <a:gd name="T71" fmla="*/ 132 h 233"/>
                <a:gd name="T72" fmla="*/ 260 w 345"/>
                <a:gd name="T73" fmla="*/ 164 h 233"/>
                <a:gd name="T74" fmla="*/ 130 w 345"/>
                <a:gd name="T75" fmla="*/ 98 h 233"/>
                <a:gd name="T76" fmla="*/ 116 w 345"/>
                <a:gd name="T77" fmla="*/ 73 h 233"/>
                <a:gd name="T78" fmla="*/ 129 w 345"/>
                <a:gd name="T79" fmla="*/ 43 h 233"/>
                <a:gd name="T80" fmla="*/ 184 w 345"/>
                <a:gd name="T81" fmla="*/ 195 h 233"/>
                <a:gd name="T82" fmla="*/ 203 w 345"/>
                <a:gd name="T83" fmla="*/ 226 h 233"/>
                <a:gd name="T84" fmla="*/ 62 w 345"/>
                <a:gd name="T85" fmla="*/ 121 h 233"/>
                <a:gd name="T86" fmla="*/ 62 w 345"/>
                <a:gd name="T87" fmla="*/ 15 h 233"/>
                <a:gd name="T88" fmla="*/ 7 w 345"/>
                <a:gd name="T89" fmla="*/ 150 h 233"/>
                <a:gd name="T90" fmla="*/ 54 w 345"/>
                <a:gd name="T91" fmla="*/ 8 h 233"/>
                <a:gd name="T92" fmla="*/ 256 w 345"/>
                <a:gd name="T93" fmla="*/ 25 h 233"/>
                <a:gd name="T94" fmla="*/ 291 w 345"/>
                <a:gd name="T95" fmla="*/ 140 h 233"/>
                <a:gd name="T96" fmla="*/ 291 w 345"/>
                <a:gd name="T97"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 h="233">
                  <a:moveTo>
                    <a:pt x="114" y="78"/>
                  </a:moveTo>
                  <a:cubicBezTo>
                    <a:pt x="114" y="78"/>
                    <a:pt x="114" y="78"/>
                    <a:pt x="114" y="78"/>
                  </a:cubicBezTo>
                  <a:cubicBezTo>
                    <a:pt x="114" y="78"/>
                    <a:pt x="114" y="78"/>
                    <a:pt x="114" y="78"/>
                  </a:cubicBezTo>
                  <a:close/>
                  <a:moveTo>
                    <a:pt x="99" y="181"/>
                  </a:moveTo>
                  <a:cubicBezTo>
                    <a:pt x="118" y="149"/>
                    <a:pt x="118" y="149"/>
                    <a:pt x="118" y="149"/>
                  </a:cubicBezTo>
                  <a:cubicBezTo>
                    <a:pt x="117" y="149"/>
                    <a:pt x="115" y="148"/>
                    <a:pt x="114" y="148"/>
                  </a:cubicBezTo>
                  <a:cubicBezTo>
                    <a:pt x="110" y="146"/>
                    <a:pt x="110" y="146"/>
                    <a:pt x="110" y="146"/>
                  </a:cubicBezTo>
                  <a:cubicBezTo>
                    <a:pt x="108" y="146"/>
                    <a:pt x="107" y="146"/>
                    <a:pt x="106" y="146"/>
                  </a:cubicBezTo>
                  <a:cubicBezTo>
                    <a:pt x="106" y="146"/>
                    <a:pt x="106" y="146"/>
                    <a:pt x="106" y="146"/>
                  </a:cubicBezTo>
                  <a:cubicBezTo>
                    <a:pt x="105" y="146"/>
                    <a:pt x="104" y="147"/>
                    <a:pt x="103" y="148"/>
                  </a:cubicBezTo>
                  <a:cubicBezTo>
                    <a:pt x="101" y="151"/>
                    <a:pt x="101" y="151"/>
                    <a:pt x="101" y="151"/>
                  </a:cubicBezTo>
                  <a:cubicBezTo>
                    <a:pt x="88" y="170"/>
                    <a:pt x="88" y="170"/>
                    <a:pt x="88" y="170"/>
                  </a:cubicBezTo>
                  <a:cubicBezTo>
                    <a:pt x="88" y="171"/>
                    <a:pt x="88" y="172"/>
                    <a:pt x="88" y="172"/>
                  </a:cubicBezTo>
                  <a:cubicBezTo>
                    <a:pt x="89" y="173"/>
                    <a:pt x="89" y="174"/>
                    <a:pt x="89" y="174"/>
                  </a:cubicBezTo>
                  <a:cubicBezTo>
                    <a:pt x="90" y="175"/>
                    <a:pt x="90" y="176"/>
                    <a:pt x="91" y="176"/>
                  </a:cubicBezTo>
                  <a:cubicBezTo>
                    <a:pt x="99" y="181"/>
                    <a:pt x="99" y="181"/>
                    <a:pt x="99" y="181"/>
                  </a:cubicBezTo>
                  <a:close/>
                  <a:moveTo>
                    <a:pt x="287" y="0"/>
                  </a:moveTo>
                  <a:cubicBezTo>
                    <a:pt x="342" y="0"/>
                    <a:pt x="342" y="0"/>
                    <a:pt x="342" y="0"/>
                  </a:cubicBezTo>
                  <a:cubicBezTo>
                    <a:pt x="344" y="0"/>
                    <a:pt x="345" y="2"/>
                    <a:pt x="345" y="4"/>
                  </a:cubicBezTo>
                  <a:cubicBezTo>
                    <a:pt x="345" y="154"/>
                    <a:pt x="345" y="154"/>
                    <a:pt x="345" y="154"/>
                  </a:cubicBezTo>
                  <a:cubicBezTo>
                    <a:pt x="345" y="156"/>
                    <a:pt x="344" y="158"/>
                    <a:pt x="342" y="158"/>
                  </a:cubicBezTo>
                  <a:cubicBezTo>
                    <a:pt x="287" y="158"/>
                    <a:pt x="287" y="158"/>
                    <a:pt x="287" y="158"/>
                  </a:cubicBezTo>
                  <a:cubicBezTo>
                    <a:pt x="285" y="158"/>
                    <a:pt x="283" y="156"/>
                    <a:pt x="283" y="154"/>
                  </a:cubicBezTo>
                  <a:cubicBezTo>
                    <a:pt x="283" y="148"/>
                    <a:pt x="283" y="148"/>
                    <a:pt x="283" y="148"/>
                  </a:cubicBezTo>
                  <a:cubicBezTo>
                    <a:pt x="266" y="159"/>
                    <a:pt x="266" y="159"/>
                    <a:pt x="266" y="159"/>
                  </a:cubicBezTo>
                  <a:cubicBezTo>
                    <a:pt x="266" y="159"/>
                    <a:pt x="266" y="159"/>
                    <a:pt x="266" y="159"/>
                  </a:cubicBezTo>
                  <a:cubicBezTo>
                    <a:pt x="267" y="160"/>
                    <a:pt x="267" y="161"/>
                    <a:pt x="267" y="163"/>
                  </a:cubicBezTo>
                  <a:cubicBezTo>
                    <a:pt x="268" y="165"/>
                    <a:pt x="267" y="168"/>
                    <a:pt x="266" y="170"/>
                  </a:cubicBezTo>
                  <a:cubicBezTo>
                    <a:pt x="265" y="173"/>
                    <a:pt x="265" y="173"/>
                    <a:pt x="265" y="173"/>
                  </a:cubicBezTo>
                  <a:cubicBezTo>
                    <a:pt x="262" y="180"/>
                    <a:pt x="258" y="187"/>
                    <a:pt x="254" y="193"/>
                  </a:cubicBezTo>
                  <a:cubicBezTo>
                    <a:pt x="249" y="199"/>
                    <a:pt x="244" y="205"/>
                    <a:pt x="237" y="210"/>
                  </a:cubicBezTo>
                  <a:cubicBezTo>
                    <a:pt x="211" y="230"/>
                    <a:pt x="211" y="230"/>
                    <a:pt x="211" y="230"/>
                  </a:cubicBezTo>
                  <a:cubicBezTo>
                    <a:pt x="209" y="232"/>
                    <a:pt x="206" y="233"/>
                    <a:pt x="204" y="233"/>
                  </a:cubicBezTo>
                  <a:cubicBezTo>
                    <a:pt x="201" y="233"/>
                    <a:pt x="198" y="233"/>
                    <a:pt x="196" y="231"/>
                  </a:cubicBezTo>
                  <a:cubicBezTo>
                    <a:pt x="172" y="217"/>
                    <a:pt x="172" y="217"/>
                    <a:pt x="172" y="217"/>
                  </a:cubicBezTo>
                  <a:cubicBezTo>
                    <a:pt x="171" y="218"/>
                    <a:pt x="170" y="219"/>
                    <a:pt x="169" y="220"/>
                  </a:cubicBezTo>
                  <a:cubicBezTo>
                    <a:pt x="169" y="220"/>
                    <a:pt x="169" y="220"/>
                    <a:pt x="169" y="220"/>
                  </a:cubicBezTo>
                  <a:cubicBezTo>
                    <a:pt x="167" y="221"/>
                    <a:pt x="166" y="222"/>
                    <a:pt x="164" y="222"/>
                  </a:cubicBezTo>
                  <a:cubicBezTo>
                    <a:pt x="162" y="223"/>
                    <a:pt x="161" y="223"/>
                    <a:pt x="159" y="223"/>
                  </a:cubicBezTo>
                  <a:cubicBezTo>
                    <a:pt x="157" y="222"/>
                    <a:pt x="156" y="222"/>
                    <a:pt x="154" y="221"/>
                  </a:cubicBezTo>
                  <a:cubicBezTo>
                    <a:pt x="154" y="221"/>
                    <a:pt x="154" y="221"/>
                    <a:pt x="154" y="221"/>
                  </a:cubicBezTo>
                  <a:cubicBezTo>
                    <a:pt x="87" y="182"/>
                    <a:pt x="87" y="182"/>
                    <a:pt x="87" y="182"/>
                  </a:cubicBezTo>
                  <a:cubicBezTo>
                    <a:pt x="86" y="181"/>
                    <a:pt x="84" y="180"/>
                    <a:pt x="83" y="179"/>
                  </a:cubicBezTo>
                  <a:cubicBezTo>
                    <a:pt x="82" y="177"/>
                    <a:pt x="82" y="176"/>
                    <a:pt x="81" y="174"/>
                  </a:cubicBezTo>
                  <a:cubicBezTo>
                    <a:pt x="81" y="172"/>
                    <a:pt x="81" y="170"/>
                    <a:pt x="81" y="169"/>
                  </a:cubicBezTo>
                  <a:cubicBezTo>
                    <a:pt x="81" y="168"/>
                    <a:pt x="81" y="167"/>
                    <a:pt x="82" y="167"/>
                  </a:cubicBezTo>
                  <a:cubicBezTo>
                    <a:pt x="62" y="149"/>
                    <a:pt x="62" y="149"/>
                    <a:pt x="62" y="149"/>
                  </a:cubicBezTo>
                  <a:cubicBezTo>
                    <a:pt x="62" y="154"/>
                    <a:pt x="62" y="154"/>
                    <a:pt x="62" y="154"/>
                  </a:cubicBezTo>
                  <a:cubicBezTo>
                    <a:pt x="62" y="156"/>
                    <a:pt x="60" y="158"/>
                    <a:pt x="58" y="158"/>
                  </a:cubicBezTo>
                  <a:cubicBezTo>
                    <a:pt x="3" y="158"/>
                    <a:pt x="3" y="158"/>
                    <a:pt x="3" y="158"/>
                  </a:cubicBezTo>
                  <a:cubicBezTo>
                    <a:pt x="1" y="158"/>
                    <a:pt x="0" y="156"/>
                    <a:pt x="0" y="154"/>
                  </a:cubicBezTo>
                  <a:cubicBezTo>
                    <a:pt x="0" y="4"/>
                    <a:pt x="0" y="4"/>
                    <a:pt x="0" y="4"/>
                  </a:cubicBezTo>
                  <a:cubicBezTo>
                    <a:pt x="0" y="2"/>
                    <a:pt x="1" y="0"/>
                    <a:pt x="3" y="0"/>
                  </a:cubicBezTo>
                  <a:cubicBezTo>
                    <a:pt x="58" y="0"/>
                    <a:pt x="58" y="0"/>
                    <a:pt x="58" y="0"/>
                  </a:cubicBezTo>
                  <a:cubicBezTo>
                    <a:pt x="60" y="0"/>
                    <a:pt x="62" y="2"/>
                    <a:pt x="62" y="4"/>
                  </a:cubicBezTo>
                  <a:cubicBezTo>
                    <a:pt x="62" y="7"/>
                    <a:pt x="62" y="7"/>
                    <a:pt x="62" y="7"/>
                  </a:cubicBezTo>
                  <a:cubicBezTo>
                    <a:pt x="89" y="16"/>
                    <a:pt x="89" y="16"/>
                    <a:pt x="89" y="16"/>
                  </a:cubicBezTo>
                  <a:cubicBezTo>
                    <a:pt x="93" y="17"/>
                    <a:pt x="95" y="19"/>
                    <a:pt x="97" y="22"/>
                  </a:cubicBezTo>
                  <a:cubicBezTo>
                    <a:pt x="98" y="25"/>
                    <a:pt x="99" y="29"/>
                    <a:pt x="98" y="32"/>
                  </a:cubicBezTo>
                  <a:cubicBezTo>
                    <a:pt x="98" y="33"/>
                    <a:pt x="98" y="33"/>
                    <a:pt x="98" y="33"/>
                  </a:cubicBezTo>
                  <a:cubicBezTo>
                    <a:pt x="130" y="36"/>
                    <a:pt x="130" y="36"/>
                    <a:pt x="130" y="36"/>
                  </a:cubicBezTo>
                  <a:cubicBezTo>
                    <a:pt x="130" y="36"/>
                    <a:pt x="130" y="36"/>
                    <a:pt x="130" y="36"/>
                  </a:cubicBezTo>
                  <a:cubicBezTo>
                    <a:pt x="193" y="43"/>
                    <a:pt x="193" y="43"/>
                    <a:pt x="193" y="43"/>
                  </a:cubicBezTo>
                  <a:cubicBezTo>
                    <a:pt x="198" y="41"/>
                    <a:pt x="203" y="40"/>
                    <a:pt x="209" y="39"/>
                  </a:cubicBezTo>
                  <a:cubicBezTo>
                    <a:pt x="249" y="30"/>
                    <a:pt x="249" y="30"/>
                    <a:pt x="249" y="30"/>
                  </a:cubicBezTo>
                  <a:cubicBezTo>
                    <a:pt x="248" y="27"/>
                    <a:pt x="249" y="24"/>
                    <a:pt x="250" y="22"/>
                  </a:cubicBezTo>
                  <a:cubicBezTo>
                    <a:pt x="251" y="19"/>
                    <a:pt x="254" y="16"/>
                    <a:pt x="257" y="15"/>
                  </a:cubicBezTo>
                  <a:cubicBezTo>
                    <a:pt x="283" y="7"/>
                    <a:pt x="283" y="7"/>
                    <a:pt x="283" y="7"/>
                  </a:cubicBezTo>
                  <a:cubicBezTo>
                    <a:pt x="283" y="4"/>
                    <a:pt x="283" y="4"/>
                    <a:pt x="283" y="4"/>
                  </a:cubicBezTo>
                  <a:cubicBezTo>
                    <a:pt x="283" y="2"/>
                    <a:pt x="285" y="0"/>
                    <a:pt x="287" y="0"/>
                  </a:cubicBezTo>
                  <a:close/>
                  <a:moveTo>
                    <a:pt x="261" y="153"/>
                  </a:moveTo>
                  <a:cubicBezTo>
                    <a:pt x="261" y="153"/>
                    <a:pt x="262" y="153"/>
                    <a:pt x="262" y="153"/>
                  </a:cubicBezTo>
                  <a:cubicBezTo>
                    <a:pt x="282" y="139"/>
                    <a:pt x="282" y="139"/>
                    <a:pt x="282" y="139"/>
                  </a:cubicBezTo>
                  <a:cubicBezTo>
                    <a:pt x="282" y="139"/>
                    <a:pt x="282" y="139"/>
                    <a:pt x="283" y="139"/>
                  </a:cubicBezTo>
                  <a:cubicBezTo>
                    <a:pt x="251" y="37"/>
                    <a:pt x="251" y="37"/>
                    <a:pt x="251" y="37"/>
                  </a:cubicBezTo>
                  <a:cubicBezTo>
                    <a:pt x="211" y="46"/>
                    <a:pt x="211" y="46"/>
                    <a:pt x="211" y="46"/>
                  </a:cubicBezTo>
                  <a:cubicBezTo>
                    <a:pt x="205" y="47"/>
                    <a:pt x="200" y="49"/>
                    <a:pt x="194" y="50"/>
                  </a:cubicBezTo>
                  <a:cubicBezTo>
                    <a:pt x="194" y="50"/>
                    <a:pt x="194" y="50"/>
                    <a:pt x="194" y="50"/>
                  </a:cubicBezTo>
                  <a:cubicBezTo>
                    <a:pt x="194" y="50"/>
                    <a:pt x="194" y="50"/>
                    <a:pt x="194" y="50"/>
                  </a:cubicBezTo>
                  <a:cubicBezTo>
                    <a:pt x="194" y="50"/>
                    <a:pt x="194" y="50"/>
                    <a:pt x="194" y="50"/>
                  </a:cubicBezTo>
                  <a:cubicBezTo>
                    <a:pt x="194" y="50"/>
                    <a:pt x="194" y="50"/>
                    <a:pt x="194" y="50"/>
                  </a:cubicBezTo>
                  <a:cubicBezTo>
                    <a:pt x="193" y="51"/>
                    <a:pt x="192" y="51"/>
                    <a:pt x="190" y="52"/>
                  </a:cubicBezTo>
                  <a:cubicBezTo>
                    <a:pt x="184" y="54"/>
                    <a:pt x="177" y="56"/>
                    <a:pt x="171" y="59"/>
                  </a:cubicBezTo>
                  <a:cubicBezTo>
                    <a:pt x="123" y="78"/>
                    <a:pt x="123" y="78"/>
                    <a:pt x="123" y="78"/>
                  </a:cubicBezTo>
                  <a:cubicBezTo>
                    <a:pt x="125" y="83"/>
                    <a:pt x="125" y="83"/>
                    <a:pt x="125" y="83"/>
                  </a:cubicBezTo>
                  <a:cubicBezTo>
                    <a:pt x="126" y="87"/>
                    <a:pt x="130" y="90"/>
                    <a:pt x="134" y="92"/>
                  </a:cubicBezTo>
                  <a:cubicBezTo>
                    <a:pt x="137" y="93"/>
                    <a:pt x="142" y="94"/>
                    <a:pt x="146" y="93"/>
                  </a:cubicBezTo>
                  <a:cubicBezTo>
                    <a:pt x="192" y="80"/>
                    <a:pt x="192" y="80"/>
                    <a:pt x="192" y="80"/>
                  </a:cubicBezTo>
                  <a:cubicBezTo>
                    <a:pt x="194" y="80"/>
                    <a:pt x="195" y="80"/>
                    <a:pt x="196" y="82"/>
                  </a:cubicBezTo>
                  <a:cubicBezTo>
                    <a:pt x="261" y="153"/>
                    <a:pt x="261" y="153"/>
                    <a:pt x="261" y="153"/>
                  </a:cubicBezTo>
                  <a:close/>
                  <a:moveTo>
                    <a:pt x="125" y="152"/>
                  </a:moveTo>
                  <a:cubicBezTo>
                    <a:pt x="126" y="152"/>
                    <a:pt x="127" y="153"/>
                    <a:pt x="128" y="153"/>
                  </a:cubicBezTo>
                  <a:cubicBezTo>
                    <a:pt x="130" y="154"/>
                    <a:pt x="132" y="155"/>
                    <a:pt x="134" y="156"/>
                  </a:cubicBezTo>
                  <a:cubicBezTo>
                    <a:pt x="137" y="158"/>
                    <a:pt x="139" y="159"/>
                    <a:pt x="141" y="160"/>
                  </a:cubicBezTo>
                  <a:cubicBezTo>
                    <a:pt x="121" y="193"/>
                    <a:pt x="121" y="193"/>
                    <a:pt x="121" y="193"/>
                  </a:cubicBezTo>
                  <a:cubicBezTo>
                    <a:pt x="106" y="184"/>
                    <a:pt x="106" y="184"/>
                    <a:pt x="106" y="184"/>
                  </a:cubicBezTo>
                  <a:cubicBezTo>
                    <a:pt x="125" y="152"/>
                    <a:pt x="125" y="152"/>
                    <a:pt x="125" y="152"/>
                  </a:cubicBezTo>
                  <a:close/>
                  <a:moveTo>
                    <a:pt x="127" y="197"/>
                  </a:moveTo>
                  <a:cubicBezTo>
                    <a:pt x="143" y="206"/>
                    <a:pt x="143" y="206"/>
                    <a:pt x="143" y="206"/>
                  </a:cubicBezTo>
                  <a:cubicBezTo>
                    <a:pt x="161" y="176"/>
                    <a:pt x="161" y="176"/>
                    <a:pt x="161" y="176"/>
                  </a:cubicBezTo>
                  <a:cubicBezTo>
                    <a:pt x="147" y="165"/>
                    <a:pt x="147" y="165"/>
                    <a:pt x="147" y="165"/>
                  </a:cubicBezTo>
                  <a:cubicBezTo>
                    <a:pt x="127" y="197"/>
                    <a:pt x="127" y="197"/>
                    <a:pt x="127" y="197"/>
                  </a:cubicBezTo>
                  <a:close/>
                  <a:moveTo>
                    <a:pt x="149" y="210"/>
                  </a:moveTo>
                  <a:cubicBezTo>
                    <a:pt x="158" y="215"/>
                    <a:pt x="158" y="215"/>
                    <a:pt x="158" y="215"/>
                  </a:cubicBezTo>
                  <a:cubicBezTo>
                    <a:pt x="158" y="215"/>
                    <a:pt x="158" y="215"/>
                    <a:pt x="158" y="215"/>
                  </a:cubicBezTo>
                  <a:cubicBezTo>
                    <a:pt x="158" y="215"/>
                    <a:pt x="158" y="215"/>
                    <a:pt x="158" y="215"/>
                  </a:cubicBezTo>
                  <a:cubicBezTo>
                    <a:pt x="159" y="215"/>
                    <a:pt x="159" y="215"/>
                    <a:pt x="160" y="215"/>
                  </a:cubicBezTo>
                  <a:cubicBezTo>
                    <a:pt x="161" y="215"/>
                    <a:pt x="161" y="215"/>
                    <a:pt x="162" y="215"/>
                  </a:cubicBezTo>
                  <a:cubicBezTo>
                    <a:pt x="163" y="215"/>
                    <a:pt x="164" y="215"/>
                    <a:pt x="164" y="214"/>
                  </a:cubicBezTo>
                  <a:cubicBezTo>
                    <a:pt x="164" y="214"/>
                    <a:pt x="164" y="214"/>
                    <a:pt x="164" y="214"/>
                  </a:cubicBezTo>
                  <a:cubicBezTo>
                    <a:pt x="165" y="214"/>
                    <a:pt x="165" y="213"/>
                    <a:pt x="166" y="212"/>
                  </a:cubicBezTo>
                  <a:cubicBezTo>
                    <a:pt x="176" y="194"/>
                    <a:pt x="176" y="194"/>
                    <a:pt x="176" y="194"/>
                  </a:cubicBezTo>
                  <a:cubicBezTo>
                    <a:pt x="177" y="193"/>
                    <a:pt x="177" y="191"/>
                    <a:pt x="177" y="190"/>
                  </a:cubicBezTo>
                  <a:cubicBezTo>
                    <a:pt x="176" y="189"/>
                    <a:pt x="176" y="188"/>
                    <a:pt x="175" y="187"/>
                  </a:cubicBezTo>
                  <a:cubicBezTo>
                    <a:pt x="167" y="181"/>
                    <a:pt x="167" y="181"/>
                    <a:pt x="167" y="181"/>
                  </a:cubicBezTo>
                  <a:cubicBezTo>
                    <a:pt x="149" y="210"/>
                    <a:pt x="149" y="210"/>
                    <a:pt x="149" y="210"/>
                  </a:cubicBezTo>
                  <a:close/>
                  <a:moveTo>
                    <a:pt x="64" y="141"/>
                  </a:moveTo>
                  <a:cubicBezTo>
                    <a:pt x="86" y="160"/>
                    <a:pt x="86" y="160"/>
                    <a:pt x="86" y="160"/>
                  </a:cubicBezTo>
                  <a:cubicBezTo>
                    <a:pt x="97" y="144"/>
                    <a:pt x="97" y="144"/>
                    <a:pt x="97" y="144"/>
                  </a:cubicBezTo>
                  <a:cubicBezTo>
                    <a:pt x="97" y="144"/>
                    <a:pt x="97" y="144"/>
                    <a:pt x="97" y="144"/>
                  </a:cubicBezTo>
                  <a:cubicBezTo>
                    <a:pt x="99" y="141"/>
                    <a:pt x="101" y="140"/>
                    <a:pt x="104" y="139"/>
                  </a:cubicBezTo>
                  <a:cubicBezTo>
                    <a:pt x="104" y="139"/>
                    <a:pt x="104" y="139"/>
                    <a:pt x="104" y="139"/>
                  </a:cubicBezTo>
                  <a:cubicBezTo>
                    <a:pt x="104" y="139"/>
                    <a:pt x="104" y="139"/>
                    <a:pt x="104" y="139"/>
                  </a:cubicBezTo>
                  <a:cubicBezTo>
                    <a:pt x="106" y="138"/>
                    <a:pt x="109" y="138"/>
                    <a:pt x="112" y="139"/>
                  </a:cubicBezTo>
                  <a:cubicBezTo>
                    <a:pt x="125" y="144"/>
                    <a:pt x="125" y="144"/>
                    <a:pt x="125" y="144"/>
                  </a:cubicBezTo>
                  <a:cubicBezTo>
                    <a:pt x="130" y="146"/>
                    <a:pt x="134" y="148"/>
                    <a:pt x="138" y="150"/>
                  </a:cubicBezTo>
                  <a:cubicBezTo>
                    <a:pt x="141" y="152"/>
                    <a:pt x="144" y="154"/>
                    <a:pt x="148" y="156"/>
                  </a:cubicBezTo>
                  <a:cubicBezTo>
                    <a:pt x="148" y="156"/>
                    <a:pt x="148" y="156"/>
                    <a:pt x="148" y="156"/>
                  </a:cubicBezTo>
                  <a:cubicBezTo>
                    <a:pt x="148" y="156"/>
                    <a:pt x="148" y="156"/>
                    <a:pt x="148" y="157"/>
                  </a:cubicBezTo>
                  <a:cubicBezTo>
                    <a:pt x="149" y="157"/>
                    <a:pt x="149" y="157"/>
                    <a:pt x="150" y="158"/>
                  </a:cubicBezTo>
                  <a:cubicBezTo>
                    <a:pt x="179" y="181"/>
                    <a:pt x="179" y="181"/>
                    <a:pt x="179" y="181"/>
                  </a:cubicBezTo>
                  <a:cubicBezTo>
                    <a:pt x="181" y="182"/>
                    <a:pt x="182" y="183"/>
                    <a:pt x="183" y="185"/>
                  </a:cubicBezTo>
                  <a:cubicBezTo>
                    <a:pt x="222" y="212"/>
                    <a:pt x="222" y="212"/>
                    <a:pt x="222" y="212"/>
                  </a:cubicBezTo>
                  <a:cubicBezTo>
                    <a:pt x="232" y="204"/>
                    <a:pt x="232" y="204"/>
                    <a:pt x="232" y="204"/>
                  </a:cubicBezTo>
                  <a:cubicBezTo>
                    <a:pt x="234" y="203"/>
                    <a:pt x="235" y="202"/>
                    <a:pt x="236" y="201"/>
                  </a:cubicBezTo>
                  <a:cubicBezTo>
                    <a:pt x="180" y="158"/>
                    <a:pt x="180" y="158"/>
                    <a:pt x="180" y="158"/>
                  </a:cubicBezTo>
                  <a:cubicBezTo>
                    <a:pt x="178" y="157"/>
                    <a:pt x="178" y="154"/>
                    <a:pt x="179" y="153"/>
                  </a:cubicBezTo>
                  <a:cubicBezTo>
                    <a:pt x="181" y="151"/>
                    <a:pt x="183" y="151"/>
                    <a:pt x="185" y="152"/>
                  </a:cubicBezTo>
                  <a:cubicBezTo>
                    <a:pt x="242" y="196"/>
                    <a:pt x="242" y="196"/>
                    <a:pt x="242" y="196"/>
                  </a:cubicBezTo>
                  <a:cubicBezTo>
                    <a:pt x="244" y="193"/>
                    <a:pt x="246" y="191"/>
                    <a:pt x="248" y="189"/>
                  </a:cubicBezTo>
                  <a:cubicBezTo>
                    <a:pt x="249" y="187"/>
                    <a:pt x="251" y="185"/>
                    <a:pt x="252" y="182"/>
                  </a:cubicBezTo>
                  <a:cubicBezTo>
                    <a:pt x="202" y="138"/>
                    <a:pt x="202" y="138"/>
                    <a:pt x="202" y="138"/>
                  </a:cubicBezTo>
                  <a:cubicBezTo>
                    <a:pt x="200" y="136"/>
                    <a:pt x="200" y="134"/>
                    <a:pt x="202" y="132"/>
                  </a:cubicBezTo>
                  <a:cubicBezTo>
                    <a:pt x="203" y="131"/>
                    <a:pt x="205" y="131"/>
                    <a:pt x="207" y="132"/>
                  </a:cubicBezTo>
                  <a:cubicBezTo>
                    <a:pt x="256" y="176"/>
                    <a:pt x="256" y="176"/>
                    <a:pt x="256" y="176"/>
                  </a:cubicBezTo>
                  <a:cubicBezTo>
                    <a:pt x="257" y="174"/>
                    <a:pt x="258" y="172"/>
                    <a:pt x="258" y="170"/>
                  </a:cubicBezTo>
                  <a:cubicBezTo>
                    <a:pt x="260" y="167"/>
                    <a:pt x="260" y="167"/>
                    <a:pt x="260" y="167"/>
                  </a:cubicBezTo>
                  <a:cubicBezTo>
                    <a:pt x="260" y="166"/>
                    <a:pt x="260" y="165"/>
                    <a:pt x="260" y="164"/>
                  </a:cubicBezTo>
                  <a:cubicBezTo>
                    <a:pt x="260" y="163"/>
                    <a:pt x="259" y="162"/>
                    <a:pt x="259" y="161"/>
                  </a:cubicBezTo>
                  <a:cubicBezTo>
                    <a:pt x="192" y="88"/>
                    <a:pt x="192" y="88"/>
                    <a:pt x="192" y="88"/>
                  </a:cubicBezTo>
                  <a:cubicBezTo>
                    <a:pt x="148" y="100"/>
                    <a:pt x="148" y="100"/>
                    <a:pt x="148" y="100"/>
                  </a:cubicBezTo>
                  <a:cubicBezTo>
                    <a:pt x="142" y="102"/>
                    <a:pt x="136" y="101"/>
                    <a:pt x="130" y="98"/>
                  </a:cubicBezTo>
                  <a:cubicBezTo>
                    <a:pt x="125" y="96"/>
                    <a:pt x="121" y="92"/>
                    <a:pt x="118" y="86"/>
                  </a:cubicBezTo>
                  <a:cubicBezTo>
                    <a:pt x="114" y="78"/>
                    <a:pt x="114" y="78"/>
                    <a:pt x="114" y="78"/>
                  </a:cubicBezTo>
                  <a:cubicBezTo>
                    <a:pt x="114" y="78"/>
                    <a:pt x="114" y="78"/>
                    <a:pt x="114" y="78"/>
                  </a:cubicBezTo>
                  <a:cubicBezTo>
                    <a:pt x="113" y="76"/>
                    <a:pt x="114" y="74"/>
                    <a:pt x="116" y="73"/>
                  </a:cubicBezTo>
                  <a:cubicBezTo>
                    <a:pt x="168" y="52"/>
                    <a:pt x="168" y="52"/>
                    <a:pt x="168" y="52"/>
                  </a:cubicBezTo>
                  <a:cubicBezTo>
                    <a:pt x="171" y="51"/>
                    <a:pt x="173" y="50"/>
                    <a:pt x="176" y="49"/>
                  </a:cubicBezTo>
                  <a:cubicBezTo>
                    <a:pt x="129" y="43"/>
                    <a:pt x="129" y="43"/>
                    <a:pt x="129" y="43"/>
                  </a:cubicBezTo>
                  <a:cubicBezTo>
                    <a:pt x="129" y="43"/>
                    <a:pt x="129" y="43"/>
                    <a:pt x="129" y="43"/>
                  </a:cubicBezTo>
                  <a:cubicBezTo>
                    <a:pt x="95" y="40"/>
                    <a:pt x="95" y="40"/>
                    <a:pt x="95" y="40"/>
                  </a:cubicBezTo>
                  <a:cubicBezTo>
                    <a:pt x="95" y="40"/>
                    <a:pt x="95" y="40"/>
                    <a:pt x="95" y="40"/>
                  </a:cubicBezTo>
                  <a:cubicBezTo>
                    <a:pt x="64" y="141"/>
                    <a:pt x="64" y="141"/>
                    <a:pt x="64" y="141"/>
                  </a:cubicBezTo>
                  <a:close/>
                  <a:moveTo>
                    <a:pt x="184" y="195"/>
                  </a:moveTo>
                  <a:cubicBezTo>
                    <a:pt x="183" y="196"/>
                    <a:pt x="183" y="197"/>
                    <a:pt x="183" y="198"/>
                  </a:cubicBezTo>
                  <a:cubicBezTo>
                    <a:pt x="175" y="210"/>
                    <a:pt x="175" y="210"/>
                    <a:pt x="175" y="210"/>
                  </a:cubicBezTo>
                  <a:cubicBezTo>
                    <a:pt x="200" y="225"/>
                    <a:pt x="200" y="225"/>
                    <a:pt x="200" y="225"/>
                  </a:cubicBezTo>
                  <a:cubicBezTo>
                    <a:pt x="201" y="225"/>
                    <a:pt x="202" y="226"/>
                    <a:pt x="203" y="226"/>
                  </a:cubicBezTo>
                  <a:cubicBezTo>
                    <a:pt x="204" y="225"/>
                    <a:pt x="205" y="225"/>
                    <a:pt x="206" y="224"/>
                  </a:cubicBezTo>
                  <a:cubicBezTo>
                    <a:pt x="216" y="217"/>
                    <a:pt x="216" y="217"/>
                    <a:pt x="216" y="217"/>
                  </a:cubicBezTo>
                  <a:cubicBezTo>
                    <a:pt x="184" y="195"/>
                    <a:pt x="184" y="195"/>
                    <a:pt x="184" y="195"/>
                  </a:cubicBezTo>
                  <a:close/>
                  <a:moveTo>
                    <a:pt x="62" y="121"/>
                  </a:moveTo>
                  <a:cubicBezTo>
                    <a:pt x="91" y="30"/>
                    <a:pt x="91" y="30"/>
                    <a:pt x="91" y="30"/>
                  </a:cubicBezTo>
                  <a:cubicBezTo>
                    <a:pt x="91" y="28"/>
                    <a:pt x="91" y="27"/>
                    <a:pt x="90" y="26"/>
                  </a:cubicBezTo>
                  <a:cubicBezTo>
                    <a:pt x="90" y="24"/>
                    <a:pt x="88" y="23"/>
                    <a:pt x="87" y="23"/>
                  </a:cubicBezTo>
                  <a:cubicBezTo>
                    <a:pt x="62" y="15"/>
                    <a:pt x="62" y="15"/>
                    <a:pt x="62" y="15"/>
                  </a:cubicBezTo>
                  <a:cubicBezTo>
                    <a:pt x="62" y="121"/>
                    <a:pt x="62" y="121"/>
                    <a:pt x="62" y="121"/>
                  </a:cubicBezTo>
                  <a:close/>
                  <a:moveTo>
                    <a:pt x="54" y="8"/>
                  </a:moveTo>
                  <a:cubicBezTo>
                    <a:pt x="7" y="8"/>
                    <a:pt x="7" y="8"/>
                    <a:pt x="7" y="8"/>
                  </a:cubicBezTo>
                  <a:cubicBezTo>
                    <a:pt x="7" y="150"/>
                    <a:pt x="7" y="150"/>
                    <a:pt x="7" y="150"/>
                  </a:cubicBezTo>
                  <a:cubicBezTo>
                    <a:pt x="54" y="150"/>
                    <a:pt x="54" y="150"/>
                    <a:pt x="54" y="150"/>
                  </a:cubicBezTo>
                  <a:cubicBezTo>
                    <a:pt x="54" y="146"/>
                    <a:pt x="54" y="146"/>
                    <a:pt x="54" y="146"/>
                  </a:cubicBezTo>
                  <a:cubicBezTo>
                    <a:pt x="54" y="10"/>
                    <a:pt x="54" y="10"/>
                    <a:pt x="54" y="10"/>
                  </a:cubicBezTo>
                  <a:cubicBezTo>
                    <a:pt x="54" y="8"/>
                    <a:pt x="54" y="8"/>
                    <a:pt x="54" y="8"/>
                  </a:cubicBezTo>
                  <a:close/>
                  <a:moveTo>
                    <a:pt x="283" y="115"/>
                  </a:moveTo>
                  <a:cubicBezTo>
                    <a:pt x="283" y="15"/>
                    <a:pt x="283" y="15"/>
                    <a:pt x="283" y="15"/>
                  </a:cubicBezTo>
                  <a:cubicBezTo>
                    <a:pt x="260" y="22"/>
                    <a:pt x="260" y="22"/>
                    <a:pt x="260" y="22"/>
                  </a:cubicBezTo>
                  <a:cubicBezTo>
                    <a:pt x="258" y="23"/>
                    <a:pt x="257" y="24"/>
                    <a:pt x="256" y="25"/>
                  </a:cubicBezTo>
                  <a:cubicBezTo>
                    <a:pt x="256" y="26"/>
                    <a:pt x="256" y="28"/>
                    <a:pt x="256" y="29"/>
                  </a:cubicBezTo>
                  <a:cubicBezTo>
                    <a:pt x="283" y="115"/>
                    <a:pt x="283" y="115"/>
                    <a:pt x="283" y="115"/>
                  </a:cubicBezTo>
                  <a:close/>
                  <a:moveTo>
                    <a:pt x="291" y="140"/>
                  </a:moveTo>
                  <a:cubicBezTo>
                    <a:pt x="291" y="140"/>
                    <a:pt x="291" y="140"/>
                    <a:pt x="291" y="140"/>
                  </a:cubicBezTo>
                  <a:cubicBezTo>
                    <a:pt x="291" y="150"/>
                    <a:pt x="291" y="150"/>
                    <a:pt x="291" y="150"/>
                  </a:cubicBezTo>
                  <a:cubicBezTo>
                    <a:pt x="338" y="150"/>
                    <a:pt x="338" y="150"/>
                    <a:pt x="338" y="150"/>
                  </a:cubicBezTo>
                  <a:cubicBezTo>
                    <a:pt x="338" y="8"/>
                    <a:pt x="338" y="8"/>
                    <a:pt x="338" y="8"/>
                  </a:cubicBezTo>
                  <a:cubicBezTo>
                    <a:pt x="291" y="8"/>
                    <a:pt x="291" y="8"/>
                    <a:pt x="291" y="8"/>
                  </a:cubicBezTo>
                  <a:cubicBezTo>
                    <a:pt x="291" y="10"/>
                    <a:pt x="291" y="10"/>
                    <a:pt x="291" y="10"/>
                  </a:cubicBezTo>
                  <a:cubicBezTo>
                    <a:pt x="291" y="10"/>
                    <a:pt x="291" y="10"/>
                    <a:pt x="291" y="10"/>
                  </a:cubicBezTo>
                  <a:lnTo>
                    <a:pt x="291"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
            <p:cNvSpPr>
              <a:spLocks noEditPoints="1"/>
            </p:cNvSpPr>
            <p:nvPr/>
          </p:nvSpPr>
          <p:spPr bwMode="auto">
            <a:xfrm>
              <a:off x="4897" y="598"/>
              <a:ext cx="831" cy="568"/>
            </a:xfrm>
            <a:custGeom>
              <a:avLst/>
              <a:gdLst>
                <a:gd name="T0" fmla="*/ 161 w 349"/>
                <a:gd name="T1" fmla="*/ 227 h 237"/>
                <a:gd name="T2" fmla="*/ 81 w 349"/>
                <a:gd name="T3" fmla="*/ 169 h 237"/>
                <a:gd name="T4" fmla="*/ 0 w 349"/>
                <a:gd name="T5" fmla="*/ 6 h 237"/>
                <a:gd name="T6" fmla="*/ 101 w 349"/>
                <a:gd name="T7" fmla="*/ 23 h 237"/>
                <a:gd name="T8" fmla="*/ 250 w 349"/>
                <a:gd name="T9" fmla="*/ 23 h 237"/>
                <a:gd name="T10" fmla="*/ 349 w 349"/>
                <a:gd name="T11" fmla="*/ 6 h 237"/>
                <a:gd name="T12" fmla="*/ 270 w 349"/>
                <a:gd name="T13" fmla="*/ 162 h 237"/>
                <a:gd name="T14" fmla="*/ 214 w 349"/>
                <a:gd name="T15" fmla="*/ 234 h 237"/>
                <a:gd name="T16" fmla="*/ 212 w 349"/>
                <a:gd name="T17" fmla="*/ 231 h 237"/>
                <a:gd name="T18" fmla="*/ 266 w 349"/>
                <a:gd name="T19" fmla="*/ 162 h 237"/>
                <a:gd name="T20" fmla="*/ 344 w 349"/>
                <a:gd name="T21" fmla="*/ 158 h 237"/>
                <a:gd name="T22" fmla="*/ 287 w 349"/>
                <a:gd name="T23" fmla="*/ 11 h 237"/>
                <a:gd name="T24" fmla="*/ 195 w 349"/>
                <a:gd name="T25" fmla="*/ 47 h 237"/>
                <a:gd name="T26" fmla="*/ 91 w 349"/>
                <a:gd name="T27" fmla="*/ 20 h 237"/>
                <a:gd name="T28" fmla="*/ 4 w 349"/>
                <a:gd name="T29" fmla="*/ 156 h 237"/>
                <a:gd name="T30" fmla="*/ 85 w 349"/>
                <a:gd name="T31" fmla="*/ 169 h 237"/>
                <a:gd name="T32" fmla="*/ 161 w 349"/>
                <a:gd name="T33" fmla="*/ 223 h 237"/>
                <a:gd name="T34" fmla="*/ 201 w 349"/>
                <a:gd name="T35" fmla="*/ 228 h 237"/>
                <a:gd name="T36" fmla="*/ 209 w 349"/>
                <a:gd name="T37" fmla="*/ 228 h 237"/>
                <a:gd name="T38" fmla="*/ 207 w 349"/>
                <a:gd name="T39" fmla="*/ 225 h 237"/>
                <a:gd name="T40" fmla="*/ 162 w 349"/>
                <a:gd name="T41" fmla="*/ 219 h 237"/>
                <a:gd name="T42" fmla="*/ 181 w 349"/>
                <a:gd name="T43" fmla="*/ 192 h 237"/>
                <a:gd name="T44" fmla="*/ 160 w 349"/>
                <a:gd name="T45" fmla="*/ 215 h 237"/>
                <a:gd name="T46" fmla="*/ 176 w 349"/>
                <a:gd name="T47" fmla="*/ 195 h 237"/>
                <a:gd name="T48" fmla="*/ 224 w 349"/>
                <a:gd name="T49" fmla="*/ 217 h 237"/>
                <a:gd name="T50" fmla="*/ 126 w 349"/>
                <a:gd name="T51" fmla="*/ 148 h 237"/>
                <a:gd name="T52" fmla="*/ 96 w 349"/>
                <a:gd name="T53" fmla="*/ 40 h 237"/>
                <a:gd name="T54" fmla="*/ 119 w 349"/>
                <a:gd name="T55" fmla="*/ 77 h 237"/>
                <a:gd name="T56" fmla="*/ 195 w 349"/>
                <a:gd name="T57" fmla="*/ 88 h 237"/>
                <a:gd name="T58" fmla="*/ 258 w 349"/>
                <a:gd name="T59" fmla="*/ 181 h 237"/>
                <a:gd name="T60" fmla="*/ 251 w 349"/>
                <a:gd name="T61" fmla="*/ 192 h 237"/>
                <a:gd name="T62" fmla="*/ 183 w 349"/>
                <a:gd name="T63" fmla="*/ 158 h 237"/>
                <a:gd name="T64" fmla="*/ 224 w 349"/>
                <a:gd name="T65" fmla="*/ 212 h 237"/>
                <a:gd name="T66" fmla="*/ 188 w 349"/>
                <a:gd name="T67" fmla="*/ 152 h 237"/>
                <a:gd name="T68" fmla="*/ 210 w 349"/>
                <a:gd name="T69" fmla="*/ 133 h 237"/>
                <a:gd name="T70" fmla="*/ 194 w 349"/>
                <a:gd name="T71" fmla="*/ 92 h 237"/>
                <a:gd name="T72" fmla="*/ 117 w 349"/>
                <a:gd name="T73" fmla="*/ 73 h 237"/>
                <a:gd name="T74" fmla="*/ 87 w 349"/>
                <a:gd name="T75" fmla="*/ 159 h 237"/>
                <a:gd name="T76" fmla="*/ 151 w 349"/>
                <a:gd name="T77" fmla="*/ 157 h 237"/>
                <a:gd name="T78" fmla="*/ 126 w 349"/>
                <a:gd name="T79" fmla="*/ 200 h 237"/>
                <a:gd name="T80" fmla="*/ 160 w 349"/>
                <a:gd name="T81" fmla="*/ 179 h 237"/>
                <a:gd name="T82" fmla="*/ 131 w 349"/>
                <a:gd name="T83" fmla="*/ 153 h 237"/>
                <a:gd name="T84" fmla="*/ 122 w 349"/>
                <a:gd name="T85" fmla="*/ 192 h 237"/>
                <a:gd name="T86" fmla="*/ 102 w 349"/>
                <a:gd name="T87" fmla="*/ 185 h 237"/>
                <a:gd name="T88" fmla="*/ 104 w 349"/>
                <a:gd name="T89" fmla="*/ 149 h 237"/>
                <a:gd name="T90" fmla="*/ 121 w 349"/>
                <a:gd name="T91" fmla="*/ 149 h 237"/>
                <a:gd name="T92" fmla="*/ 94 w 349"/>
                <a:gd name="T93" fmla="*/ 176 h 237"/>
                <a:gd name="T94" fmla="*/ 109 w 349"/>
                <a:gd name="T95" fmla="*/ 150 h 237"/>
                <a:gd name="T96" fmla="*/ 195 w 349"/>
                <a:gd name="T97" fmla="*/ 84 h 237"/>
                <a:gd name="T98" fmla="*/ 192 w 349"/>
                <a:gd name="T99" fmla="*/ 52 h 237"/>
                <a:gd name="T100" fmla="*/ 285 w 349"/>
                <a:gd name="T101" fmla="*/ 143 h 237"/>
                <a:gd name="T102" fmla="*/ 282 w 349"/>
                <a:gd name="T103" fmla="*/ 140 h 237"/>
                <a:gd name="T104" fmla="*/ 127 w 349"/>
                <a:gd name="T105" fmla="*/ 82 h 237"/>
                <a:gd name="T106" fmla="*/ 342 w 349"/>
                <a:gd name="T107" fmla="*/ 154 h 237"/>
                <a:gd name="T108" fmla="*/ 338 w 349"/>
                <a:gd name="T109" fmla="*/ 150 h 237"/>
                <a:gd name="T110" fmla="*/ 58 w 349"/>
                <a:gd name="T111" fmla="*/ 154 h 237"/>
                <a:gd name="T112" fmla="*/ 54 w 349"/>
                <a:gd name="T113" fmla="*/ 150 h 237"/>
                <a:gd name="T114" fmla="*/ 90 w 349"/>
                <a:gd name="T115" fmla="*/ 23 h 237"/>
                <a:gd name="T116" fmla="*/ 91 w 349"/>
                <a:gd name="T117" fmla="*/ 31 h 237"/>
                <a:gd name="T118" fmla="*/ 257 w 349"/>
                <a:gd name="T119" fmla="*/ 26 h 237"/>
                <a:gd name="T120" fmla="*/ 260 w 349"/>
                <a:gd name="T121" fmla="*/ 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237">
                  <a:moveTo>
                    <a:pt x="205" y="237"/>
                  </a:moveTo>
                  <a:cubicBezTo>
                    <a:pt x="202" y="237"/>
                    <a:pt x="199" y="236"/>
                    <a:pt x="197" y="235"/>
                  </a:cubicBezTo>
                  <a:cubicBezTo>
                    <a:pt x="174" y="221"/>
                    <a:pt x="174" y="221"/>
                    <a:pt x="174" y="221"/>
                  </a:cubicBezTo>
                  <a:cubicBezTo>
                    <a:pt x="174" y="222"/>
                    <a:pt x="173" y="223"/>
                    <a:pt x="172" y="224"/>
                  </a:cubicBezTo>
                  <a:cubicBezTo>
                    <a:pt x="170" y="225"/>
                    <a:pt x="169" y="226"/>
                    <a:pt x="167" y="226"/>
                  </a:cubicBezTo>
                  <a:cubicBezTo>
                    <a:pt x="165" y="227"/>
                    <a:pt x="163" y="227"/>
                    <a:pt x="161" y="227"/>
                  </a:cubicBezTo>
                  <a:cubicBezTo>
                    <a:pt x="159" y="226"/>
                    <a:pt x="157" y="226"/>
                    <a:pt x="155" y="225"/>
                  </a:cubicBezTo>
                  <a:cubicBezTo>
                    <a:pt x="88" y="186"/>
                    <a:pt x="88" y="186"/>
                    <a:pt x="88" y="186"/>
                  </a:cubicBezTo>
                  <a:cubicBezTo>
                    <a:pt x="86" y="185"/>
                    <a:pt x="85" y="184"/>
                    <a:pt x="84" y="182"/>
                  </a:cubicBezTo>
                  <a:cubicBezTo>
                    <a:pt x="83" y="180"/>
                    <a:pt x="82" y="179"/>
                    <a:pt x="81" y="176"/>
                  </a:cubicBezTo>
                  <a:cubicBezTo>
                    <a:pt x="81" y="174"/>
                    <a:pt x="81" y="172"/>
                    <a:pt x="81" y="170"/>
                  </a:cubicBezTo>
                  <a:cubicBezTo>
                    <a:pt x="81" y="170"/>
                    <a:pt x="81" y="170"/>
                    <a:pt x="81" y="169"/>
                  </a:cubicBezTo>
                  <a:cubicBezTo>
                    <a:pt x="66" y="156"/>
                    <a:pt x="66" y="156"/>
                    <a:pt x="66" y="156"/>
                  </a:cubicBezTo>
                  <a:cubicBezTo>
                    <a:pt x="66" y="156"/>
                    <a:pt x="66" y="156"/>
                    <a:pt x="66" y="156"/>
                  </a:cubicBezTo>
                  <a:cubicBezTo>
                    <a:pt x="66" y="159"/>
                    <a:pt x="63" y="162"/>
                    <a:pt x="60" y="162"/>
                  </a:cubicBezTo>
                  <a:cubicBezTo>
                    <a:pt x="5" y="162"/>
                    <a:pt x="5" y="162"/>
                    <a:pt x="5" y="162"/>
                  </a:cubicBezTo>
                  <a:cubicBezTo>
                    <a:pt x="2" y="162"/>
                    <a:pt x="0" y="159"/>
                    <a:pt x="0" y="156"/>
                  </a:cubicBezTo>
                  <a:cubicBezTo>
                    <a:pt x="0" y="6"/>
                    <a:pt x="0" y="6"/>
                    <a:pt x="0" y="6"/>
                  </a:cubicBezTo>
                  <a:cubicBezTo>
                    <a:pt x="0" y="3"/>
                    <a:pt x="2" y="0"/>
                    <a:pt x="5" y="0"/>
                  </a:cubicBezTo>
                  <a:cubicBezTo>
                    <a:pt x="60" y="0"/>
                    <a:pt x="60" y="0"/>
                    <a:pt x="60" y="0"/>
                  </a:cubicBezTo>
                  <a:cubicBezTo>
                    <a:pt x="63" y="0"/>
                    <a:pt x="66" y="3"/>
                    <a:pt x="66" y="6"/>
                  </a:cubicBezTo>
                  <a:cubicBezTo>
                    <a:pt x="66" y="8"/>
                    <a:pt x="66" y="8"/>
                    <a:pt x="66" y="8"/>
                  </a:cubicBezTo>
                  <a:cubicBezTo>
                    <a:pt x="92" y="16"/>
                    <a:pt x="92" y="16"/>
                    <a:pt x="92" y="16"/>
                  </a:cubicBezTo>
                  <a:cubicBezTo>
                    <a:pt x="96" y="17"/>
                    <a:pt x="99" y="20"/>
                    <a:pt x="101" y="23"/>
                  </a:cubicBezTo>
                  <a:cubicBezTo>
                    <a:pt x="102" y="26"/>
                    <a:pt x="103" y="30"/>
                    <a:pt x="102" y="33"/>
                  </a:cubicBezTo>
                  <a:cubicBezTo>
                    <a:pt x="132" y="36"/>
                    <a:pt x="132" y="36"/>
                    <a:pt x="132" y="36"/>
                  </a:cubicBezTo>
                  <a:cubicBezTo>
                    <a:pt x="195" y="43"/>
                    <a:pt x="195" y="43"/>
                    <a:pt x="195" y="43"/>
                  </a:cubicBezTo>
                  <a:cubicBezTo>
                    <a:pt x="200" y="41"/>
                    <a:pt x="205" y="40"/>
                    <a:pt x="211" y="39"/>
                  </a:cubicBezTo>
                  <a:cubicBezTo>
                    <a:pt x="248" y="30"/>
                    <a:pt x="248" y="30"/>
                    <a:pt x="248" y="30"/>
                  </a:cubicBezTo>
                  <a:cubicBezTo>
                    <a:pt x="248" y="28"/>
                    <a:pt x="249" y="25"/>
                    <a:pt x="250" y="23"/>
                  </a:cubicBezTo>
                  <a:cubicBezTo>
                    <a:pt x="252" y="19"/>
                    <a:pt x="255" y="16"/>
                    <a:pt x="259" y="15"/>
                  </a:cubicBezTo>
                  <a:cubicBezTo>
                    <a:pt x="283" y="8"/>
                    <a:pt x="283" y="8"/>
                    <a:pt x="283" y="8"/>
                  </a:cubicBezTo>
                  <a:cubicBezTo>
                    <a:pt x="283" y="6"/>
                    <a:pt x="283" y="6"/>
                    <a:pt x="283" y="6"/>
                  </a:cubicBezTo>
                  <a:cubicBezTo>
                    <a:pt x="283" y="3"/>
                    <a:pt x="286" y="0"/>
                    <a:pt x="289" y="0"/>
                  </a:cubicBezTo>
                  <a:cubicBezTo>
                    <a:pt x="344" y="0"/>
                    <a:pt x="344" y="0"/>
                    <a:pt x="344" y="0"/>
                  </a:cubicBezTo>
                  <a:cubicBezTo>
                    <a:pt x="347" y="0"/>
                    <a:pt x="349" y="3"/>
                    <a:pt x="349" y="6"/>
                  </a:cubicBezTo>
                  <a:cubicBezTo>
                    <a:pt x="349" y="156"/>
                    <a:pt x="349" y="156"/>
                    <a:pt x="349" y="156"/>
                  </a:cubicBezTo>
                  <a:cubicBezTo>
                    <a:pt x="349" y="159"/>
                    <a:pt x="347" y="162"/>
                    <a:pt x="344" y="162"/>
                  </a:cubicBezTo>
                  <a:cubicBezTo>
                    <a:pt x="289" y="162"/>
                    <a:pt x="289" y="162"/>
                    <a:pt x="289" y="162"/>
                  </a:cubicBezTo>
                  <a:cubicBezTo>
                    <a:pt x="286" y="162"/>
                    <a:pt x="283" y="159"/>
                    <a:pt x="283" y="156"/>
                  </a:cubicBezTo>
                  <a:cubicBezTo>
                    <a:pt x="283" y="153"/>
                    <a:pt x="283" y="153"/>
                    <a:pt x="283" y="153"/>
                  </a:cubicBezTo>
                  <a:cubicBezTo>
                    <a:pt x="270" y="162"/>
                    <a:pt x="270" y="162"/>
                    <a:pt x="270" y="162"/>
                  </a:cubicBezTo>
                  <a:cubicBezTo>
                    <a:pt x="271" y="163"/>
                    <a:pt x="271" y="163"/>
                    <a:pt x="271" y="164"/>
                  </a:cubicBezTo>
                  <a:cubicBezTo>
                    <a:pt x="272" y="167"/>
                    <a:pt x="271" y="170"/>
                    <a:pt x="270" y="173"/>
                  </a:cubicBezTo>
                  <a:cubicBezTo>
                    <a:pt x="269" y="176"/>
                    <a:pt x="269" y="176"/>
                    <a:pt x="269" y="176"/>
                  </a:cubicBezTo>
                  <a:cubicBezTo>
                    <a:pt x="266" y="183"/>
                    <a:pt x="262" y="190"/>
                    <a:pt x="257" y="196"/>
                  </a:cubicBezTo>
                  <a:cubicBezTo>
                    <a:pt x="252" y="203"/>
                    <a:pt x="247" y="208"/>
                    <a:pt x="240" y="213"/>
                  </a:cubicBezTo>
                  <a:cubicBezTo>
                    <a:pt x="214" y="234"/>
                    <a:pt x="214" y="234"/>
                    <a:pt x="214" y="234"/>
                  </a:cubicBezTo>
                  <a:cubicBezTo>
                    <a:pt x="212" y="236"/>
                    <a:pt x="209" y="237"/>
                    <a:pt x="206" y="237"/>
                  </a:cubicBezTo>
                  <a:cubicBezTo>
                    <a:pt x="205" y="237"/>
                    <a:pt x="205" y="237"/>
                    <a:pt x="205" y="237"/>
                  </a:cubicBezTo>
                  <a:close/>
                  <a:moveTo>
                    <a:pt x="173" y="216"/>
                  </a:moveTo>
                  <a:cubicBezTo>
                    <a:pt x="199" y="231"/>
                    <a:pt x="199" y="231"/>
                    <a:pt x="199" y="231"/>
                  </a:cubicBezTo>
                  <a:cubicBezTo>
                    <a:pt x="201" y="233"/>
                    <a:pt x="203" y="233"/>
                    <a:pt x="205" y="233"/>
                  </a:cubicBezTo>
                  <a:cubicBezTo>
                    <a:pt x="208" y="233"/>
                    <a:pt x="210" y="232"/>
                    <a:pt x="212" y="231"/>
                  </a:cubicBezTo>
                  <a:cubicBezTo>
                    <a:pt x="238" y="210"/>
                    <a:pt x="238" y="210"/>
                    <a:pt x="238" y="210"/>
                  </a:cubicBezTo>
                  <a:cubicBezTo>
                    <a:pt x="244" y="205"/>
                    <a:pt x="250" y="200"/>
                    <a:pt x="254" y="194"/>
                  </a:cubicBezTo>
                  <a:cubicBezTo>
                    <a:pt x="259" y="188"/>
                    <a:pt x="262" y="182"/>
                    <a:pt x="265" y="174"/>
                  </a:cubicBezTo>
                  <a:cubicBezTo>
                    <a:pt x="267" y="171"/>
                    <a:pt x="267" y="171"/>
                    <a:pt x="267" y="171"/>
                  </a:cubicBezTo>
                  <a:cubicBezTo>
                    <a:pt x="267" y="169"/>
                    <a:pt x="268" y="167"/>
                    <a:pt x="267" y="165"/>
                  </a:cubicBezTo>
                  <a:cubicBezTo>
                    <a:pt x="267" y="164"/>
                    <a:pt x="267" y="163"/>
                    <a:pt x="266" y="162"/>
                  </a:cubicBezTo>
                  <a:cubicBezTo>
                    <a:pt x="265" y="160"/>
                    <a:pt x="265" y="160"/>
                    <a:pt x="265" y="160"/>
                  </a:cubicBezTo>
                  <a:cubicBezTo>
                    <a:pt x="267" y="159"/>
                    <a:pt x="267" y="159"/>
                    <a:pt x="267" y="159"/>
                  </a:cubicBezTo>
                  <a:cubicBezTo>
                    <a:pt x="287" y="146"/>
                    <a:pt x="287" y="146"/>
                    <a:pt x="287" y="146"/>
                  </a:cubicBezTo>
                  <a:cubicBezTo>
                    <a:pt x="287" y="156"/>
                    <a:pt x="287" y="156"/>
                    <a:pt x="287" y="156"/>
                  </a:cubicBezTo>
                  <a:cubicBezTo>
                    <a:pt x="287" y="157"/>
                    <a:pt x="288" y="158"/>
                    <a:pt x="289" y="158"/>
                  </a:cubicBezTo>
                  <a:cubicBezTo>
                    <a:pt x="344" y="158"/>
                    <a:pt x="344" y="158"/>
                    <a:pt x="344" y="158"/>
                  </a:cubicBezTo>
                  <a:cubicBezTo>
                    <a:pt x="345" y="158"/>
                    <a:pt x="345" y="157"/>
                    <a:pt x="345" y="156"/>
                  </a:cubicBezTo>
                  <a:cubicBezTo>
                    <a:pt x="345" y="6"/>
                    <a:pt x="345" y="6"/>
                    <a:pt x="345" y="6"/>
                  </a:cubicBezTo>
                  <a:cubicBezTo>
                    <a:pt x="345" y="5"/>
                    <a:pt x="345" y="4"/>
                    <a:pt x="344" y="4"/>
                  </a:cubicBezTo>
                  <a:cubicBezTo>
                    <a:pt x="289" y="4"/>
                    <a:pt x="289" y="4"/>
                    <a:pt x="289" y="4"/>
                  </a:cubicBezTo>
                  <a:cubicBezTo>
                    <a:pt x="288" y="4"/>
                    <a:pt x="287" y="5"/>
                    <a:pt x="287" y="6"/>
                  </a:cubicBezTo>
                  <a:cubicBezTo>
                    <a:pt x="287" y="11"/>
                    <a:pt x="287" y="11"/>
                    <a:pt x="287" y="11"/>
                  </a:cubicBezTo>
                  <a:cubicBezTo>
                    <a:pt x="260" y="19"/>
                    <a:pt x="260" y="19"/>
                    <a:pt x="260" y="19"/>
                  </a:cubicBezTo>
                  <a:cubicBezTo>
                    <a:pt x="257" y="20"/>
                    <a:pt x="255" y="22"/>
                    <a:pt x="254" y="25"/>
                  </a:cubicBezTo>
                  <a:cubicBezTo>
                    <a:pt x="252" y="27"/>
                    <a:pt x="252" y="29"/>
                    <a:pt x="253" y="32"/>
                  </a:cubicBezTo>
                  <a:cubicBezTo>
                    <a:pt x="253" y="34"/>
                    <a:pt x="253" y="34"/>
                    <a:pt x="253" y="34"/>
                  </a:cubicBezTo>
                  <a:cubicBezTo>
                    <a:pt x="211" y="43"/>
                    <a:pt x="211" y="43"/>
                    <a:pt x="211" y="43"/>
                  </a:cubicBezTo>
                  <a:cubicBezTo>
                    <a:pt x="206" y="44"/>
                    <a:pt x="201" y="45"/>
                    <a:pt x="195" y="47"/>
                  </a:cubicBezTo>
                  <a:cubicBezTo>
                    <a:pt x="195" y="47"/>
                    <a:pt x="195" y="47"/>
                    <a:pt x="195" y="47"/>
                  </a:cubicBezTo>
                  <a:cubicBezTo>
                    <a:pt x="132" y="40"/>
                    <a:pt x="132" y="40"/>
                    <a:pt x="132" y="40"/>
                  </a:cubicBezTo>
                  <a:cubicBezTo>
                    <a:pt x="97" y="36"/>
                    <a:pt x="97" y="36"/>
                    <a:pt x="97" y="36"/>
                  </a:cubicBezTo>
                  <a:cubicBezTo>
                    <a:pt x="98" y="33"/>
                    <a:pt x="98" y="33"/>
                    <a:pt x="98" y="33"/>
                  </a:cubicBezTo>
                  <a:cubicBezTo>
                    <a:pt x="99" y="31"/>
                    <a:pt x="98" y="28"/>
                    <a:pt x="97" y="25"/>
                  </a:cubicBezTo>
                  <a:cubicBezTo>
                    <a:pt x="96" y="22"/>
                    <a:pt x="93" y="20"/>
                    <a:pt x="91" y="20"/>
                  </a:cubicBezTo>
                  <a:cubicBezTo>
                    <a:pt x="62" y="11"/>
                    <a:pt x="62" y="11"/>
                    <a:pt x="62" y="11"/>
                  </a:cubicBezTo>
                  <a:cubicBezTo>
                    <a:pt x="62" y="6"/>
                    <a:pt x="62" y="6"/>
                    <a:pt x="62" y="6"/>
                  </a:cubicBezTo>
                  <a:cubicBezTo>
                    <a:pt x="62" y="5"/>
                    <a:pt x="61" y="4"/>
                    <a:pt x="60" y="4"/>
                  </a:cubicBezTo>
                  <a:cubicBezTo>
                    <a:pt x="5" y="4"/>
                    <a:pt x="5" y="4"/>
                    <a:pt x="5" y="4"/>
                  </a:cubicBezTo>
                  <a:cubicBezTo>
                    <a:pt x="4" y="4"/>
                    <a:pt x="4" y="5"/>
                    <a:pt x="4" y="6"/>
                  </a:cubicBezTo>
                  <a:cubicBezTo>
                    <a:pt x="4" y="156"/>
                    <a:pt x="4" y="156"/>
                    <a:pt x="4" y="156"/>
                  </a:cubicBezTo>
                  <a:cubicBezTo>
                    <a:pt x="4" y="157"/>
                    <a:pt x="4" y="158"/>
                    <a:pt x="5" y="158"/>
                  </a:cubicBezTo>
                  <a:cubicBezTo>
                    <a:pt x="60" y="158"/>
                    <a:pt x="60" y="158"/>
                    <a:pt x="60" y="158"/>
                  </a:cubicBezTo>
                  <a:cubicBezTo>
                    <a:pt x="61" y="158"/>
                    <a:pt x="62" y="157"/>
                    <a:pt x="62" y="156"/>
                  </a:cubicBezTo>
                  <a:cubicBezTo>
                    <a:pt x="62" y="147"/>
                    <a:pt x="62" y="147"/>
                    <a:pt x="62" y="147"/>
                  </a:cubicBezTo>
                  <a:cubicBezTo>
                    <a:pt x="86" y="168"/>
                    <a:pt x="86" y="168"/>
                    <a:pt x="86" y="168"/>
                  </a:cubicBezTo>
                  <a:cubicBezTo>
                    <a:pt x="85" y="169"/>
                    <a:pt x="85" y="169"/>
                    <a:pt x="85" y="169"/>
                  </a:cubicBezTo>
                  <a:cubicBezTo>
                    <a:pt x="85" y="170"/>
                    <a:pt x="85" y="170"/>
                    <a:pt x="85" y="171"/>
                  </a:cubicBezTo>
                  <a:cubicBezTo>
                    <a:pt x="85" y="172"/>
                    <a:pt x="85" y="174"/>
                    <a:pt x="85" y="176"/>
                  </a:cubicBezTo>
                  <a:cubicBezTo>
                    <a:pt x="85" y="177"/>
                    <a:pt x="86" y="178"/>
                    <a:pt x="87" y="180"/>
                  </a:cubicBezTo>
                  <a:cubicBezTo>
                    <a:pt x="88" y="181"/>
                    <a:pt x="89" y="182"/>
                    <a:pt x="90" y="183"/>
                  </a:cubicBezTo>
                  <a:cubicBezTo>
                    <a:pt x="157" y="221"/>
                    <a:pt x="157" y="221"/>
                    <a:pt x="157" y="221"/>
                  </a:cubicBezTo>
                  <a:cubicBezTo>
                    <a:pt x="158" y="222"/>
                    <a:pt x="160" y="223"/>
                    <a:pt x="161" y="223"/>
                  </a:cubicBezTo>
                  <a:cubicBezTo>
                    <a:pt x="163" y="223"/>
                    <a:pt x="164" y="223"/>
                    <a:pt x="166" y="222"/>
                  </a:cubicBezTo>
                  <a:cubicBezTo>
                    <a:pt x="167" y="222"/>
                    <a:pt x="168" y="221"/>
                    <a:pt x="169" y="220"/>
                  </a:cubicBezTo>
                  <a:cubicBezTo>
                    <a:pt x="171" y="220"/>
                    <a:pt x="171" y="219"/>
                    <a:pt x="172" y="218"/>
                  </a:cubicBezTo>
                  <a:lnTo>
                    <a:pt x="173" y="216"/>
                  </a:lnTo>
                  <a:close/>
                  <a:moveTo>
                    <a:pt x="205" y="230"/>
                  </a:moveTo>
                  <a:cubicBezTo>
                    <a:pt x="203" y="230"/>
                    <a:pt x="202" y="229"/>
                    <a:pt x="201" y="228"/>
                  </a:cubicBezTo>
                  <a:cubicBezTo>
                    <a:pt x="175" y="213"/>
                    <a:pt x="175" y="213"/>
                    <a:pt x="175" y="213"/>
                  </a:cubicBezTo>
                  <a:cubicBezTo>
                    <a:pt x="183" y="199"/>
                    <a:pt x="183" y="199"/>
                    <a:pt x="183" y="199"/>
                  </a:cubicBezTo>
                  <a:cubicBezTo>
                    <a:pt x="183" y="198"/>
                    <a:pt x="184" y="197"/>
                    <a:pt x="184" y="196"/>
                  </a:cubicBezTo>
                  <a:cubicBezTo>
                    <a:pt x="185" y="193"/>
                    <a:pt x="185" y="193"/>
                    <a:pt x="185" y="193"/>
                  </a:cubicBezTo>
                  <a:cubicBezTo>
                    <a:pt x="221" y="219"/>
                    <a:pt x="221" y="219"/>
                    <a:pt x="221" y="219"/>
                  </a:cubicBezTo>
                  <a:cubicBezTo>
                    <a:pt x="209" y="228"/>
                    <a:pt x="209" y="228"/>
                    <a:pt x="209" y="228"/>
                  </a:cubicBezTo>
                  <a:cubicBezTo>
                    <a:pt x="208" y="229"/>
                    <a:pt x="207" y="229"/>
                    <a:pt x="205" y="230"/>
                  </a:cubicBezTo>
                  <a:cubicBezTo>
                    <a:pt x="205" y="230"/>
                    <a:pt x="205" y="230"/>
                    <a:pt x="205" y="230"/>
                  </a:cubicBezTo>
                  <a:close/>
                  <a:moveTo>
                    <a:pt x="180" y="212"/>
                  </a:moveTo>
                  <a:cubicBezTo>
                    <a:pt x="203" y="225"/>
                    <a:pt x="203" y="225"/>
                    <a:pt x="203" y="225"/>
                  </a:cubicBezTo>
                  <a:cubicBezTo>
                    <a:pt x="204" y="225"/>
                    <a:pt x="204" y="226"/>
                    <a:pt x="205" y="226"/>
                  </a:cubicBezTo>
                  <a:cubicBezTo>
                    <a:pt x="206" y="226"/>
                    <a:pt x="206" y="225"/>
                    <a:pt x="207" y="225"/>
                  </a:cubicBezTo>
                  <a:cubicBezTo>
                    <a:pt x="214" y="219"/>
                    <a:pt x="214" y="219"/>
                    <a:pt x="214" y="219"/>
                  </a:cubicBezTo>
                  <a:cubicBezTo>
                    <a:pt x="187" y="200"/>
                    <a:pt x="187" y="200"/>
                    <a:pt x="187" y="200"/>
                  </a:cubicBezTo>
                  <a:cubicBezTo>
                    <a:pt x="187" y="200"/>
                    <a:pt x="186" y="200"/>
                    <a:pt x="186" y="201"/>
                  </a:cubicBezTo>
                  <a:lnTo>
                    <a:pt x="180" y="212"/>
                  </a:lnTo>
                  <a:close/>
                  <a:moveTo>
                    <a:pt x="163" y="219"/>
                  </a:moveTo>
                  <a:cubicBezTo>
                    <a:pt x="162" y="219"/>
                    <a:pt x="162" y="219"/>
                    <a:pt x="162" y="219"/>
                  </a:cubicBezTo>
                  <a:cubicBezTo>
                    <a:pt x="161" y="219"/>
                    <a:pt x="160" y="219"/>
                    <a:pt x="159" y="219"/>
                  </a:cubicBezTo>
                  <a:cubicBezTo>
                    <a:pt x="159" y="219"/>
                    <a:pt x="159" y="219"/>
                    <a:pt x="159" y="219"/>
                  </a:cubicBezTo>
                  <a:cubicBezTo>
                    <a:pt x="149" y="212"/>
                    <a:pt x="149" y="212"/>
                    <a:pt x="149" y="212"/>
                  </a:cubicBezTo>
                  <a:cubicBezTo>
                    <a:pt x="168" y="180"/>
                    <a:pt x="168" y="180"/>
                    <a:pt x="168" y="180"/>
                  </a:cubicBezTo>
                  <a:cubicBezTo>
                    <a:pt x="178" y="187"/>
                    <a:pt x="178" y="187"/>
                    <a:pt x="178" y="187"/>
                  </a:cubicBezTo>
                  <a:cubicBezTo>
                    <a:pt x="179" y="188"/>
                    <a:pt x="180" y="190"/>
                    <a:pt x="181" y="192"/>
                  </a:cubicBezTo>
                  <a:cubicBezTo>
                    <a:pt x="181" y="194"/>
                    <a:pt x="181" y="195"/>
                    <a:pt x="180" y="197"/>
                  </a:cubicBezTo>
                  <a:cubicBezTo>
                    <a:pt x="169" y="215"/>
                    <a:pt x="169" y="215"/>
                    <a:pt x="169" y="215"/>
                  </a:cubicBezTo>
                  <a:cubicBezTo>
                    <a:pt x="169" y="216"/>
                    <a:pt x="168" y="217"/>
                    <a:pt x="167" y="218"/>
                  </a:cubicBezTo>
                  <a:cubicBezTo>
                    <a:pt x="167" y="218"/>
                    <a:pt x="166" y="219"/>
                    <a:pt x="165" y="219"/>
                  </a:cubicBezTo>
                  <a:cubicBezTo>
                    <a:pt x="164" y="219"/>
                    <a:pt x="163" y="219"/>
                    <a:pt x="163" y="219"/>
                  </a:cubicBezTo>
                  <a:close/>
                  <a:moveTo>
                    <a:pt x="160" y="215"/>
                  </a:moveTo>
                  <a:cubicBezTo>
                    <a:pt x="161" y="215"/>
                    <a:pt x="161" y="215"/>
                    <a:pt x="161" y="215"/>
                  </a:cubicBezTo>
                  <a:cubicBezTo>
                    <a:pt x="161" y="215"/>
                    <a:pt x="162" y="215"/>
                    <a:pt x="162" y="215"/>
                  </a:cubicBezTo>
                  <a:cubicBezTo>
                    <a:pt x="163" y="215"/>
                    <a:pt x="163" y="215"/>
                    <a:pt x="164" y="215"/>
                  </a:cubicBezTo>
                  <a:cubicBezTo>
                    <a:pt x="164" y="215"/>
                    <a:pt x="165" y="215"/>
                    <a:pt x="165" y="215"/>
                  </a:cubicBezTo>
                  <a:cubicBezTo>
                    <a:pt x="165" y="214"/>
                    <a:pt x="166" y="214"/>
                    <a:pt x="166" y="214"/>
                  </a:cubicBezTo>
                  <a:cubicBezTo>
                    <a:pt x="176" y="195"/>
                    <a:pt x="176" y="195"/>
                    <a:pt x="176" y="195"/>
                  </a:cubicBezTo>
                  <a:cubicBezTo>
                    <a:pt x="177" y="194"/>
                    <a:pt x="177" y="193"/>
                    <a:pt x="177" y="192"/>
                  </a:cubicBezTo>
                  <a:cubicBezTo>
                    <a:pt x="177" y="192"/>
                    <a:pt x="176" y="191"/>
                    <a:pt x="175" y="190"/>
                  </a:cubicBezTo>
                  <a:cubicBezTo>
                    <a:pt x="169" y="186"/>
                    <a:pt x="169" y="186"/>
                    <a:pt x="169" y="186"/>
                  </a:cubicBezTo>
                  <a:cubicBezTo>
                    <a:pt x="154" y="211"/>
                    <a:pt x="154" y="211"/>
                    <a:pt x="154" y="211"/>
                  </a:cubicBezTo>
                  <a:lnTo>
                    <a:pt x="160" y="215"/>
                  </a:lnTo>
                  <a:close/>
                  <a:moveTo>
                    <a:pt x="224" y="217"/>
                  </a:moveTo>
                  <a:cubicBezTo>
                    <a:pt x="183" y="188"/>
                    <a:pt x="183" y="188"/>
                    <a:pt x="183" y="188"/>
                  </a:cubicBezTo>
                  <a:cubicBezTo>
                    <a:pt x="182" y="187"/>
                    <a:pt x="181" y="185"/>
                    <a:pt x="180" y="185"/>
                  </a:cubicBezTo>
                  <a:cubicBezTo>
                    <a:pt x="149" y="160"/>
                    <a:pt x="149" y="160"/>
                    <a:pt x="149" y="160"/>
                  </a:cubicBezTo>
                  <a:cubicBezTo>
                    <a:pt x="149" y="160"/>
                    <a:pt x="149" y="160"/>
                    <a:pt x="149" y="160"/>
                  </a:cubicBezTo>
                  <a:cubicBezTo>
                    <a:pt x="145" y="157"/>
                    <a:pt x="142" y="155"/>
                    <a:pt x="139" y="154"/>
                  </a:cubicBezTo>
                  <a:cubicBezTo>
                    <a:pt x="135" y="151"/>
                    <a:pt x="131" y="150"/>
                    <a:pt x="126" y="148"/>
                  </a:cubicBezTo>
                  <a:cubicBezTo>
                    <a:pt x="114" y="143"/>
                    <a:pt x="114" y="143"/>
                    <a:pt x="114" y="143"/>
                  </a:cubicBezTo>
                  <a:cubicBezTo>
                    <a:pt x="111" y="142"/>
                    <a:pt x="109" y="142"/>
                    <a:pt x="106" y="143"/>
                  </a:cubicBezTo>
                  <a:cubicBezTo>
                    <a:pt x="104" y="144"/>
                    <a:pt x="102" y="145"/>
                    <a:pt x="101" y="147"/>
                  </a:cubicBezTo>
                  <a:cubicBezTo>
                    <a:pt x="88" y="165"/>
                    <a:pt x="88" y="165"/>
                    <a:pt x="88" y="165"/>
                  </a:cubicBezTo>
                  <a:cubicBezTo>
                    <a:pt x="63" y="143"/>
                    <a:pt x="63" y="143"/>
                    <a:pt x="63" y="143"/>
                  </a:cubicBezTo>
                  <a:cubicBezTo>
                    <a:pt x="96" y="40"/>
                    <a:pt x="96" y="40"/>
                    <a:pt x="96" y="40"/>
                  </a:cubicBezTo>
                  <a:cubicBezTo>
                    <a:pt x="97" y="40"/>
                    <a:pt x="97" y="40"/>
                    <a:pt x="97" y="40"/>
                  </a:cubicBezTo>
                  <a:cubicBezTo>
                    <a:pt x="131" y="43"/>
                    <a:pt x="131" y="43"/>
                    <a:pt x="131" y="43"/>
                  </a:cubicBezTo>
                  <a:cubicBezTo>
                    <a:pt x="187" y="50"/>
                    <a:pt x="187" y="50"/>
                    <a:pt x="187" y="50"/>
                  </a:cubicBezTo>
                  <a:cubicBezTo>
                    <a:pt x="179" y="52"/>
                    <a:pt x="179" y="52"/>
                    <a:pt x="179" y="52"/>
                  </a:cubicBezTo>
                  <a:cubicBezTo>
                    <a:pt x="176" y="53"/>
                    <a:pt x="173" y="55"/>
                    <a:pt x="171" y="56"/>
                  </a:cubicBezTo>
                  <a:cubicBezTo>
                    <a:pt x="119" y="77"/>
                    <a:pt x="119" y="77"/>
                    <a:pt x="119" y="77"/>
                  </a:cubicBezTo>
                  <a:cubicBezTo>
                    <a:pt x="119" y="77"/>
                    <a:pt x="118" y="77"/>
                    <a:pt x="118" y="78"/>
                  </a:cubicBezTo>
                  <a:cubicBezTo>
                    <a:pt x="118" y="78"/>
                    <a:pt x="118" y="79"/>
                    <a:pt x="118" y="79"/>
                  </a:cubicBezTo>
                  <a:cubicBezTo>
                    <a:pt x="122" y="87"/>
                    <a:pt x="122" y="87"/>
                    <a:pt x="122" y="87"/>
                  </a:cubicBezTo>
                  <a:cubicBezTo>
                    <a:pt x="124" y="92"/>
                    <a:pt x="128" y="96"/>
                    <a:pt x="133" y="99"/>
                  </a:cubicBezTo>
                  <a:cubicBezTo>
                    <a:pt x="138" y="101"/>
                    <a:pt x="144" y="101"/>
                    <a:pt x="150" y="100"/>
                  </a:cubicBezTo>
                  <a:cubicBezTo>
                    <a:pt x="195" y="88"/>
                    <a:pt x="195" y="88"/>
                    <a:pt x="195" y="88"/>
                  </a:cubicBezTo>
                  <a:cubicBezTo>
                    <a:pt x="262" y="162"/>
                    <a:pt x="262" y="162"/>
                    <a:pt x="262" y="162"/>
                  </a:cubicBezTo>
                  <a:cubicBezTo>
                    <a:pt x="263" y="163"/>
                    <a:pt x="264" y="164"/>
                    <a:pt x="264" y="166"/>
                  </a:cubicBezTo>
                  <a:cubicBezTo>
                    <a:pt x="264" y="167"/>
                    <a:pt x="264" y="169"/>
                    <a:pt x="263" y="170"/>
                  </a:cubicBezTo>
                  <a:cubicBezTo>
                    <a:pt x="262" y="173"/>
                    <a:pt x="262" y="173"/>
                    <a:pt x="262" y="173"/>
                  </a:cubicBezTo>
                  <a:cubicBezTo>
                    <a:pt x="261" y="175"/>
                    <a:pt x="261" y="177"/>
                    <a:pt x="260" y="179"/>
                  </a:cubicBezTo>
                  <a:cubicBezTo>
                    <a:pt x="258" y="181"/>
                    <a:pt x="258" y="181"/>
                    <a:pt x="258" y="181"/>
                  </a:cubicBezTo>
                  <a:cubicBezTo>
                    <a:pt x="207" y="136"/>
                    <a:pt x="207" y="136"/>
                    <a:pt x="207" y="136"/>
                  </a:cubicBezTo>
                  <a:cubicBezTo>
                    <a:pt x="207" y="135"/>
                    <a:pt x="206" y="135"/>
                    <a:pt x="205" y="136"/>
                  </a:cubicBezTo>
                  <a:cubicBezTo>
                    <a:pt x="204" y="136"/>
                    <a:pt x="204" y="137"/>
                    <a:pt x="205" y="138"/>
                  </a:cubicBezTo>
                  <a:cubicBezTo>
                    <a:pt x="257" y="184"/>
                    <a:pt x="257" y="184"/>
                    <a:pt x="257" y="184"/>
                  </a:cubicBezTo>
                  <a:cubicBezTo>
                    <a:pt x="256" y="185"/>
                    <a:pt x="256" y="185"/>
                    <a:pt x="256" y="185"/>
                  </a:cubicBezTo>
                  <a:cubicBezTo>
                    <a:pt x="254" y="188"/>
                    <a:pt x="253" y="190"/>
                    <a:pt x="251" y="192"/>
                  </a:cubicBezTo>
                  <a:cubicBezTo>
                    <a:pt x="249" y="194"/>
                    <a:pt x="247" y="197"/>
                    <a:pt x="245" y="199"/>
                  </a:cubicBezTo>
                  <a:cubicBezTo>
                    <a:pt x="244" y="200"/>
                    <a:pt x="244" y="200"/>
                    <a:pt x="244" y="200"/>
                  </a:cubicBezTo>
                  <a:cubicBezTo>
                    <a:pt x="185" y="156"/>
                    <a:pt x="185" y="156"/>
                    <a:pt x="185" y="156"/>
                  </a:cubicBezTo>
                  <a:cubicBezTo>
                    <a:pt x="185" y="155"/>
                    <a:pt x="184" y="155"/>
                    <a:pt x="183" y="156"/>
                  </a:cubicBezTo>
                  <a:cubicBezTo>
                    <a:pt x="183" y="156"/>
                    <a:pt x="183" y="157"/>
                    <a:pt x="183" y="157"/>
                  </a:cubicBezTo>
                  <a:cubicBezTo>
                    <a:pt x="183" y="158"/>
                    <a:pt x="183" y="158"/>
                    <a:pt x="183" y="158"/>
                  </a:cubicBezTo>
                  <a:cubicBezTo>
                    <a:pt x="241" y="203"/>
                    <a:pt x="241" y="203"/>
                    <a:pt x="241" y="203"/>
                  </a:cubicBezTo>
                  <a:cubicBezTo>
                    <a:pt x="240" y="204"/>
                    <a:pt x="240" y="204"/>
                    <a:pt x="240" y="204"/>
                  </a:cubicBezTo>
                  <a:cubicBezTo>
                    <a:pt x="238" y="205"/>
                    <a:pt x="237" y="206"/>
                    <a:pt x="236" y="207"/>
                  </a:cubicBezTo>
                  <a:lnTo>
                    <a:pt x="224" y="217"/>
                  </a:lnTo>
                  <a:close/>
                  <a:moveTo>
                    <a:pt x="186" y="185"/>
                  </a:moveTo>
                  <a:cubicBezTo>
                    <a:pt x="224" y="212"/>
                    <a:pt x="224" y="212"/>
                    <a:pt x="224" y="212"/>
                  </a:cubicBezTo>
                  <a:cubicBezTo>
                    <a:pt x="233" y="204"/>
                    <a:pt x="233" y="204"/>
                    <a:pt x="233" y="204"/>
                  </a:cubicBezTo>
                  <a:cubicBezTo>
                    <a:pt x="234" y="204"/>
                    <a:pt x="234" y="203"/>
                    <a:pt x="235" y="203"/>
                  </a:cubicBezTo>
                  <a:cubicBezTo>
                    <a:pt x="181" y="161"/>
                    <a:pt x="181" y="161"/>
                    <a:pt x="181" y="161"/>
                  </a:cubicBezTo>
                  <a:cubicBezTo>
                    <a:pt x="180" y="161"/>
                    <a:pt x="179" y="159"/>
                    <a:pt x="179" y="158"/>
                  </a:cubicBezTo>
                  <a:cubicBezTo>
                    <a:pt x="178" y="156"/>
                    <a:pt x="179" y="155"/>
                    <a:pt x="180" y="153"/>
                  </a:cubicBezTo>
                  <a:cubicBezTo>
                    <a:pt x="182" y="151"/>
                    <a:pt x="185" y="150"/>
                    <a:pt x="188" y="152"/>
                  </a:cubicBezTo>
                  <a:cubicBezTo>
                    <a:pt x="244" y="195"/>
                    <a:pt x="244" y="195"/>
                    <a:pt x="244" y="195"/>
                  </a:cubicBezTo>
                  <a:cubicBezTo>
                    <a:pt x="245" y="193"/>
                    <a:pt x="247" y="191"/>
                    <a:pt x="248" y="189"/>
                  </a:cubicBezTo>
                  <a:cubicBezTo>
                    <a:pt x="249" y="188"/>
                    <a:pt x="250" y="186"/>
                    <a:pt x="252" y="185"/>
                  </a:cubicBezTo>
                  <a:cubicBezTo>
                    <a:pt x="203" y="141"/>
                    <a:pt x="203" y="141"/>
                    <a:pt x="203" y="141"/>
                  </a:cubicBezTo>
                  <a:cubicBezTo>
                    <a:pt x="200" y="139"/>
                    <a:pt x="200" y="135"/>
                    <a:pt x="202" y="133"/>
                  </a:cubicBezTo>
                  <a:cubicBezTo>
                    <a:pt x="204" y="131"/>
                    <a:pt x="208" y="130"/>
                    <a:pt x="210" y="133"/>
                  </a:cubicBezTo>
                  <a:cubicBezTo>
                    <a:pt x="257" y="174"/>
                    <a:pt x="257" y="174"/>
                    <a:pt x="257" y="174"/>
                  </a:cubicBezTo>
                  <a:cubicBezTo>
                    <a:pt x="258" y="173"/>
                    <a:pt x="258" y="172"/>
                    <a:pt x="259" y="171"/>
                  </a:cubicBezTo>
                  <a:cubicBezTo>
                    <a:pt x="260" y="168"/>
                    <a:pt x="260" y="168"/>
                    <a:pt x="260" y="168"/>
                  </a:cubicBezTo>
                  <a:cubicBezTo>
                    <a:pt x="260" y="168"/>
                    <a:pt x="260" y="167"/>
                    <a:pt x="260" y="166"/>
                  </a:cubicBezTo>
                  <a:cubicBezTo>
                    <a:pt x="260" y="166"/>
                    <a:pt x="260" y="165"/>
                    <a:pt x="259" y="165"/>
                  </a:cubicBezTo>
                  <a:cubicBezTo>
                    <a:pt x="194" y="92"/>
                    <a:pt x="194" y="92"/>
                    <a:pt x="194" y="92"/>
                  </a:cubicBezTo>
                  <a:cubicBezTo>
                    <a:pt x="151" y="104"/>
                    <a:pt x="151" y="104"/>
                    <a:pt x="151" y="104"/>
                  </a:cubicBezTo>
                  <a:cubicBezTo>
                    <a:pt x="144" y="106"/>
                    <a:pt x="138" y="105"/>
                    <a:pt x="132" y="102"/>
                  </a:cubicBezTo>
                  <a:cubicBezTo>
                    <a:pt x="126" y="99"/>
                    <a:pt x="121" y="95"/>
                    <a:pt x="118" y="89"/>
                  </a:cubicBezTo>
                  <a:cubicBezTo>
                    <a:pt x="114" y="81"/>
                    <a:pt x="114" y="81"/>
                    <a:pt x="114" y="81"/>
                  </a:cubicBezTo>
                  <a:cubicBezTo>
                    <a:pt x="114" y="79"/>
                    <a:pt x="114" y="78"/>
                    <a:pt x="114" y="76"/>
                  </a:cubicBezTo>
                  <a:cubicBezTo>
                    <a:pt x="115" y="75"/>
                    <a:pt x="116" y="74"/>
                    <a:pt x="117" y="73"/>
                  </a:cubicBezTo>
                  <a:cubicBezTo>
                    <a:pt x="169" y="52"/>
                    <a:pt x="169" y="52"/>
                    <a:pt x="169" y="52"/>
                  </a:cubicBezTo>
                  <a:cubicBezTo>
                    <a:pt x="169" y="52"/>
                    <a:pt x="170" y="52"/>
                    <a:pt x="170" y="52"/>
                  </a:cubicBezTo>
                  <a:cubicBezTo>
                    <a:pt x="131" y="47"/>
                    <a:pt x="131" y="47"/>
                    <a:pt x="131" y="47"/>
                  </a:cubicBezTo>
                  <a:cubicBezTo>
                    <a:pt x="99" y="44"/>
                    <a:pt x="99" y="44"/>
                    <a:pt x="99" y="44"/>
                  </a:cubicBezTo>
                  <a:cubicBezTo>
                    <a:pt x="68" y="142"/>
                    <a:pt x="68" y="142"/>
                    <a:pt x="68" y="142"/>
                  </a:cubicBezTo>
                  <a:cubicBezTo>
                    <a:pt x="87" y="159"/>
                    <a:pt x="87" y="159"/>
                    <a:pt x="87" y="159"/>
                  </a:cubicBezTo>
                  <a:cubicBezTo>
                    <a:pt x="97" y="145"/>
                    <a:pt x="97" y="145"/>
                    <a:pt x="97" y="145"/>
                  </a:cubicBezTo>
                  <a:cubicBezTo>
                    <a:pt x="99" y="142"/>
                    <a:pt x="102" y="140"/>
                    <a:pt x="105" y="139"/>
                  </a:cubicBezTo>
                  <a:cubicBezTo>
                    <a:pt x="108" y="138"/>
                    <a:pt x="112" y="138"/>
                    <a:pt x="115" y="139"/>
                  </a:cubicBezTo>
                  <a:cubicBezTo>
                    <a:pt x="128" y="144"/>
                    <a:pt x="128" y="144"/>
                    <a:pt x="128" y="144"/>
                  </a:cubicBezTo>
                  <a:cubicBezTo>
                    <a:pt x="133" y="146"/>
                    <a:pt x="137" y="148"/>
                    <a:pt x="141" y="150"/>
                  </a:cubicBezTo>
                  <a:cubicBezTo>
                    <a:pt x="144" y="152"/>
                    <a:pt x="147" y="154"/>
                    <a:pt x="151" y="157"/>
                  </a:cubicBezTo>
                  <a:cubicBezTo>
                    <a:pt x="151" y="157"/>
                    <a:pt x="151" y="157"/>
                    <a:pt x="152" y="157"/>
                  </a:cubicBezTo>
                  <a:cubicBezTo>
                    <a:pt x="153" y="158"/>
                    <a:pt x="153" y="158"/>
                    <a:pt x="153" y="158"/>
                  </a:cubicBezTo>
                  <a:cubicBezTo>
                    <a:pt x="182" y="181"/>
                    <a:pt x="182" y="181"/>
                    <a:pt x="182" y="181"/>
                  </a:cubicBezTo>
                  <a:cubicBezTo>
                    <a:pt x="184" y="182"/>
                    <a:pt x="185" y="184"/>
                    <a:pt x="186" y="185"/>
                  </a:cubicBezTo>
                  <a:close/>
                  <a:moveTo>
                    <a:pt x="146" y="211"/>
                  </a:moveTo>
                  <a:cubicBezTo>
                    <a:pt x="126" y="200"/>
                    <a:pt x="126" y="200"/>
                    <a:pt x="126" y="200"/>
                  </a:cubicBezTo>
                  <a:cubicBezTo>
                    <a:pt x="148" y="164"/>
                    <a:pt x="148" y="164"/>
                    <a:pt x="148" y="164"/>
                  </a:cubicBezTo>
                  <a:cubicBezTo>
                    <a:pt x="166" y="178"/>
                    <a:pt x="166" y="178"/>
                    <a:pt x="166" y="178"/>
                  </a:cubicBezTo>
                  <a:lnTo>
                    <a:pt x="146" y="211"/>
                  </a:lnTo>
                  <a:close/>
                  <a:moveTo>
                    <a:pt x="132" y="198"/>
                  </a:moveTo>
                  <a:cubicBezTo>
                    <a:pt x="144" y="205"/>
                    <a:pt x="144" y="205"/>
                    <a:pt x="144" y="205"/>
                  </a:cubicBezTo>
                  <a:cubicBezTo>
                    <a:pt x="160" y="179"/>
                    <a:pt x="160" y="179"/>
                    <a:pt x="160" y="179"/>
                  </a:cubicBezTo>
                  <a:cubicBezTo>
                    <a:pt x="149" y="170"/>
                    <a:pt x="149" y="170"/>
                    <a:pt x="149" y="170"/>
                  </a:cubicBezTo>
                  <a:lnTo>
                    <a:pt x="132" y="198"/>
                  </a:lnTo>
                  <a:close/>
                  <a:moveTo>
                    <a:pt x="123" y="198"/>
                  </a:moveTo>
                  <a:cubicBezTo>
                    <a:pt x="105" y="187"/>
                    <a:pt x="105" y="187"/>
                    <a:pt x="105" y="187"/>
                  </a:cubicBezTo>
                  <a:cubicBezTo>
                    <a:pt x="126" y="151"/>
                    <a:pt x="126" y="151"/>
                    <a:pt x="126" y="151"/>
                  </a:cubicBezTo>
                  <a:cubicBezTo>
                    <a:pt x="131" y="153"/>
                    <a:pt x="131" y="153"/>
                    <a:pt x="131" y="153"/>
                  </a:cubicBezTo>
                  <a:cubicBezTo>
                    <a:pt x="133" y="154"/>
                    <a:pt x="135" y="155"/>
                    <a:pt x="137" y="157"/>
                  </a:cubicBezTo>
                  <a:cubicBezTo>
                    <a:pt x="140" y="158"/>
                    <a:pt x="142" y="159"/>
                    <a:pt x="144" y="161"/>
                  </a:cubicBezTo>
                  <a:cubicBezTo>
                    <a:pt x="145" y="162"/>
                    <a:pt x="145" y="162"/>
                    <a:pt x="145" y="162"/>
                  </a:cubicBezTo>
                  <a:lnTo>
                    <a:pt x="123" y="198"/>
                  </a:lnTo>
                  <a:close/>
                  <a:moveTo>
                    <a:pt x="110" y="186"/>
                  </a:moveTo>
                  <a:cubicBezTo>
                    <a:pt x="122" y="192"/>
                    <a:pt x="122" y="192"/>
                    <a:pt x="122" y="192"/>
                  </a:cubicBezTo>
                  <a:cubicBezTo>
                    <a:pt x="140" y="163"/>
                    <a:pt x="140" y="163"/>
                    <a:pt x="140" y="163"/>
                  </a:cubicBezTo>
                  <a:cubicBezTo>
                    <a:pt x="138" y="162"/>
                    <a:pt x="137" y="161"/>
                    <a:pt x="135" y="160"/>
                  </a:cubicBezTo>
                  <a:cubicBezTo>
                    <a:pt x="133" y="159"/>
                    <a:pt x="131" y="158"/>
                    <a:pt x="129" y="157"/>
                  </a:cubicBezTo>
                  <a:cubicBezTo>
                    <a:pt x="128" y="156"/>
                    <a:pt x="128" y="156"/>
                    <a:pt x="128" y="156"/>
                  </a:cubicBezTo>
                  <a:lnTo>
                    <a:pt x="110" y="186"/>
                  </a:lnTo>
                  <a:close/>
                  <a:moveTo>
                    <a:pt x="102" y="185"/>
                  </a:moveTo>
                  <a:cubicBezTo>
                    <a:pt x="92" y="180"/>
                    <a:pt x="92" y="180"/>
                    <a:pt x="92" y="180"/>
                  </a:cubicBezTo>
                  <a:cubicBezTo>
                    <a:pt x="91" y="179"/>
                    <a:pt x="90" y="178"/>
                    <a:pt x="90" y="178"/>
                  </a:cubicBezTo>
                  <a:cubicBezTo>
                    <a:pt x="89" y="177"/>
                    <a:pt x="89" y="176"/>
                    <a:pt x="88" y="175"/>
                  </a:cubicBezTo>
                  <a:cubicBezTo>
                    <a:pt x="88" y="174"/>
                    <a:pt x="88" y="173"/>
                    <a:pt x="88" y="172"/>
                  </a:cubicBezTo>
                  <a:cubicBezTo>
                    <a:pt x="89" y="171"/>
                    <a:pt x="89" y="171"/>
                    <a:pt x="89" y="171"/>
                  </a:cubicBezTo>
                  <a:cubicBezTo>
                    <a:pt x="104" y="149"/>
                    <a:pt x="104" y="149"/>
                    <a:pt x="104" y="149"/>
                  </a:cubicBezTo>
                  <a:cubicBezTo>
                    <a:pt x="104" y="148"/>
                    <a:pt x="104" y="148"/>
                    <a:pt x="105" y="148"/>
                  </a:cubicBezTo>
                  <a:cubicBezTo>
                    <a:pt x="104" y="147"/>
                    <a:pt x="104" y="147"/>
                    <a:pt x="104" y="147"/>
                  </a:cubicBezTo>
                  <a:cubicBezTo>
                    <a:pt x="107" y="146"/>
                    <a:pt x="107" y="146"/>
                    <a:pt x="107" y="146"/>
                  </a:cubicBezTo>
                  <a:cubicBezTo>
                    <a:pt x="109" y="146"/>
                    <a:pt x="111" y="146"/>
                    <a:pt x="112" y="146"/>
                  </a:cubicBezTo>
                  <a:cubicBezTo>
                    <a:pt x="117" y="148"/>
                    <a:pt x="117" y="148"/>
                    <a:pt x="117" y="148"/>
                  </a:cubicBezTo>
                  <a:cubicBezTo>
                    <a:pt x="118" y="148"/>
                    <a:pt x="119" y="149"/>
                    <a:pt x="121" y="149"/>
                  </a:cubicBezTo>
                  <a:cubicBezTo>
                    <a:pt x="123" y="150"/>
                    <a:pt x="123" y="150"/>
                    <a:pt x="123" y="150"/>
                  </a:cubicBezTo>
                  <a:lnTo>
                    <a:pt x="102" y="185"/>
                  </a:lnTo>
                  <a:close/>
                  <a:moveTo>
                    <a:pt x="92" y="173"/>
                  </a:moveTo>
                  <a:cubicBezTo>
                    <a:pt x="92" y="173"/>
                    <a:pt x="92" y="174"/>
                    <a:pt x="92" y="174"/>
                  </a:cubicBezTo>
                  <a:cubicBezTo>
                    <a:pt x="92" y="174"/>
                    <a:pt x="93" y="175"/>
                    <a:pt x="93" y="175"/>
                  </a:cubicBezTo>
                  <a:cubicBezTo>
                    <a:pt x="93" y="176"/>
                    <a:pt x="94" y="176"/>
                    <a:pt x="94" y="176"/>
                  </a:cubicBezTo>
                  <a:cubicBezTo>
                    <a:pt x="101" y="180"/>
                    <a:pt x="101" y="180"/>
                    <a:pt x="101" y="180"/>
                  </a:cubicBezTo>
                  <a:cubicBezTo>
                    <a:pt x="117" y="152"/>
                    <a:pt x="117" y="152"/>
                    <a:pt x="117" y="152"/>
                  </a:cubicBezTo>
                  <a:cubicBezTo>
                    <a:pt x="116" y="152"/>
                    <a:pt x="116" y="152"/>
                    <a:pt x="115" y="152"/>
                  </a:cubicBezTo>
                  <a:cubicBezTo>
                    <a:pt x="111" y="150"/>
                    <a:pt x="111" y="150"/>
                    <a:pt x="111" y="150"/>
                  </a:cubicBezTo>
                  <a:cubicBezTo>
                    <a:pt x="110" y="150"/>
                    <a:pt x="110" y="150"/>
                    <a:pt x="109" y="150"/>
                  </a:cubicBezTo>
                  <a:cubicBezTo>
                    <a:pt x="109" y="150"/>
                    <a:pt x="109" y="150"/>
                    <a:pt x="109" y="150"/>
                  </a:cubicBezTo>
                  <a:cubicBezTo>
                    <a:pt x="108" y="150"/>
                    <a:pt x="107" y="151"/>
                    <a:pt x="107" y="151"/>
                  </a:cubicBezTo>
                  <a:lnTo>
                    <a:pt x="92" y="173"/>
                  </a:lnTo>
                  <a:close/>
                  <a:moveTo>
                    <a:pt x="264" y="158"/>
                  </a:moveTo>
                  <a:cubicBezTo>
                    <a:pt x="262" y="156"/>
                    <a:pt x="262" y="156"/>
                    <a:pt x="262" y="156"/>
                  </a:cubicBezTo>
                  <a:cubicBezTo>
                    <a:pt x="197" y="85"/>
                    <a:pt x="197" y="85"/>
                    <a:pt x="197" y="85"/>
                  </a:cubicBezTo>
                  <a:cubicBezTo>
                    <a:pt x="196" y="84"/>
                    <a:pt x="196" y="84"/>
                    <a:pt x="195" y="84"/>
                  </a:cubicBezTo>
                  <a:cubicBezTo>
                    <a:pt x="149" y="97"/>
                    <a:pt x="149" y="97"/>
                    <a:pt x="149" y="97"/>
                  </a:cubicBezTo>
                  <a:cubicBezTo>
                    <a:pt x="144" y="98"/>
                    <a:pt x="139" y="97"/>
                    <a:pt x="135" y="95"/>
                  </a:cubicBezTo>
                  <a:cubicBezTo>
                    <a:pt x="130" y="93"/>
                    <a:pt x="127" y="90"/>
                    <a:pt x="125" y="85"/>
                  </a:cubicBezTo>
                  <a:cubicBezTo>
                    <a:pt x="122" y="79"/>
                    <a:pt x="122" y="79"/>
                    <a:pt x="122" y="79"/>
                  </a:cubicBezTo>
                  <a:cubicBezTo>
                    <a:pt x="172" y="59"/>
                    <a:pt x="172" y="59"/>
                    <a:pt x="172" y="59"/>
                  </a:cubicBezTo>
                  <a:cubicBezTo>
                    <a:pt x="179" y="56"/>
                    <a:pt x="185" y="54"/>
                    <a:pt x="192" y="52"/>
                  </a:cubicBezTo>
                  <a:cubicBezTo>
                    <a:pt x="195" y="50"/>
                    <a:pt x="195" y="50"/>
                    <a:pt x="195" y="50"/>
                  </a:cubicBezTo>
                  <a:cubicBezTo>
                    <a:pt x="201" y="49"/>
                    <a:pt x="206" y="47"/>
                    <a:pt x="212" y="46"/>
                  </a:cubicBezTo>
                  <a:cubicBezTo>
                    <a:pt x="254" y="37"/>
                    <a:pt x="254" y="37"/>
                    <a:pt x="254" y="37"/>
                  </a:cubicBezTo>
                  <a:cubicBezTo>
                    <a:pt x="287" y="142"/>
                    <a:pt x="287" y="142"/>
                    <a:pt x="287" y="142"/>
                  </a:cubicBezTo>
                  <a:cubicBezTo>
                    <a:pt x="285" y="143"/>
                    <a:pt x="285" y="143"/>
                    <a:pt x="285" y="143"/>
                  </a:cubicBezTo>
                  <a:cubicBezTo>
                    <a:pt x="285" y="143"/>
                    <a:pt x="285" y="143"/>
                    <a:pt x="285" y="143"/>
                  </a:cubicBezTo>
                  <a:cubicBezTo>
                    <a:pt x="265" y="156"/>
                    <a:pt x="265" y="156"/>
                    <a:pt x="265" y="156"/>
                  </a:cubicBezTo>
                  <a:lnTo>
                    <a:pt x="264" y="158"/>
                  </a:lnTo>
                  <a:close/>
                  <a:moveTo>
                    <a:pt x="195" y="80"/>
                  </a:moveTo>
                  <a:cubicBezTo>
                    <a:pt x="197" y="80"/>
                    <a:pt x="199" y="81"/>
                    <a:pt x="200" y="82"/>
                  </a:cubicBezTo>
                  <a:cubicBezTo>
                    <a:pt x="264" y="152"/>
                    <a:pt x="264" y="152"/>
                    <a:pt x="264" y="152"/>
                  </a:cubicBezTo>
                  <a:cubicBezTo>
                    <a:pt x="282" y="140"/>
                    <a:pt x="282" y="140"/>
                    <a:pt x="282" y="140"/>
                  </a:cubicBezTo>
                  <a:cubicBezTo>
                    <a:pt x="251" y="42"/>
                    <a:pt x="251" y="42"/>
                    <a:pt x="251" y="42"/>
                  </a:cubicBezTo>
                  <a:cubicBezTo>
                    <a:pt x="213" y="50"/>
                    <a:pt x="213" y="50"/>
                    <a:pt x="213" y="50"/>
                  </a:cubicBezTo>
                  <a:cubicBezTo>
                    <a:pt x="207" y="51"/>
                    <a:pt x="202" y="53"/>
                    <a:pt x="197" y="54"/>
                  </a:cubicBezTo>
                  <a:cubicBezTo>
                    <a:pt x="193" y="55"/>
                    <a:pt x="193" y="55"/>
                    <a:pt x="193" y="55"/>
                  </a:cubicBezTo>
                  <a:cubicBezTo>
                    <a:pt x="187" y="57"/>
                    <a:pt x="180" y="60"/>
                    <a:pt x="173" y="63"/>
                  </a:cubicBezTo>
                  <a:cubicBezTo>
                    <a:pt x="127" y="82"/>
                    <a:pt x="127" y="82"/>
                    <a:pt x="127" y="82"/>
                  </a:cubicBezTo>
                  <a:cubicBezTo>
                    <a:pt x="128" y="84"/>
                    <a:pt x="128" y="84"/>
                    <a:pt x="128" y="84"/>
                  </a:cubicBezTo>
                  <a:cubicBezTo>
                    <a:pt x="130" y="87"/>
                    <a:pt x="133" y="90"/>
                    <a:pt x="136" y="92"/>
                  </a:cubicBezTo>
                  <a:cubicBezTo>
                    <a:pt x="140" y="93"/>
                    <a:pt x="144" y="94"/>
                    <a:pt x="148" y="93"/>
                  </a:cubicBezTo>
                  <a:cubicBezTo>
                    <a:pt x="194" y="80"/>
                    <a:pt x="194" y="80"/>
                    <a:pt x="194" y="80"/>
                  </a:cubicBezTo>
                  <a:cubicBezTo>
                    <a:pt x="194" y="80"/>
                    <a:pt x="195" y="80"/>
                    <a:pt x="195" y="80"/>
                  </a:cubicBezTo>
                  <a:close/>
                  <a:moveTo>
                    <a:pt x="342" y="154"/>
                  </a:moveTo>
                  <a:cubicBezTo>
                    <a:pt x="291" y="154"/>
                    <a:pt x="291" y="154"/>
                    <a:pt x="291" y="154"/>
                  </a:cubicBezTo>
                  <a:cubicBezTo>
                    <a:pt x="291" y="8"/>
                    <a:pt x="291" y="8"/>
                    <a:pt x="291" y="8"/>
                  </a:cubicBezTo>
                  <a:cubicBezTo>
                    <a:pt x="342" y="8"/>
                    <a:pt x="342" y="8"/>
                    <a:pt x="342" y="8"/>
                  </a:cubicBezTo>
                  <a:lnTo>
                    <a:pt x="342" y="154"/>
                  </a:lnTo>
                  <a:close/>
                  <a:moveTo>
                    <a:pt x="295" y="150"/>
                  </a:moveTo>
                  <a:cubicBezTo>
                    <a:pt x="338" y="150"/>
                    <a:pt x="338" y="150"/>
                    <a:pt x="338" y="150"/>
                  </a:cubicBezTo>
                  <a:cubicBezTo>
                    <a:pt x="338" y="12"/>
                    <a:pt x="338" y="12"/>
                    <a:pt x="338" y="12"/>
                  </a:cubicBezTo>
                  <a:cubicBezTo>
                    <a:pt x="295" y="12"/>
                    <a:pt x="295" y="12"/>
                    <a:pt x="295" y="12"/>
                  </a:cubicBezTo>
                  <a:cubicBezTo>
                    <a:pt x="295" y="142"/>
                    <a:pt x="295" y="142"/>
                    <a:pt x="295" y="142"/>
                  </a:cubicBezTo>
                  <a:cubicBezTo>
                    <a:pt x="295" y="142"/>
                    <a:pt x="295" y="142"/>
                    <a:pt x="295" y="142"/>
                  </a:cubicBezTo>
                  <a:lnTo>
                    <a:pt x="295" y="150"/>
                  </a:lnTo>
                  <a:close/>
                  <a:moveTo>
                    <a:pt x="58" y="154"/>
                  </a:moveTo>
                  <a:cubicBezTo>
                    <a:pt x="7" y="154"/>
                    <a:pt x="7" y="154"/>
                    <a:pt x="7" y="154"/>
                  </a:cubicBezTo>
                  <a:cubicBezTo>
                    <a:pt x="7" y="8"/>
                    <a:pt x="7" y="8"/>
                    <a:pt x="7" y="8"/>
                  </a:cubicBezTo>
                  <a:cubicBezTo>
                    <a:pt x="58" y="8"/>
                    <a:pt x="58" y="8"/>
                    <a:pt x="58" y="8"/>
                  </a:cubicBezTo>
                  <a:lnTo>
                    <a:pt x="58" y="154"/>
                  </a:lnTo>
                  <a:close/>
                  <a:moveTo>
                    <a:pt x="11" y="150"/>
                  </a:moveTo>
                  <a:cubicBezTo>
                    <a:pt x="54" y="150"/>
                    <a:pt x="54" y="150"/>
                    <a:pt x="54" y="150"/>
                  </a:cubicBezTo>
                  <a:cubicBezTo>
                    <a:pt x="54" y="12"/>
                    <a:pt x="54" y="12"/>
                    <a:pt x="54" y="12"/>
                  </a:cubicBezTo>
                  <a:cubicBezTo>
                    <a:pt x="11" y="12"/>
                    <a:pt x="11" y="12"/>
                    <a:pt x="11" y="12"/>
                  </a:cubicBezTo>
                  <a:lnTo>
                    <a:pt x="11" y="150"/>
                  </a:lnTo>
                  <a:close/>
                  <a:moveTo>
                    <a:pt x="62" y="136"/>
                  </a:moveTo>
                  <a:cubicBezTo>
                    <a:pt x="62" y="14"/>
                    <a:pt x="62" y="14"/>
                    <a:pt x="62" y="14"/>
                  </a:cubicBezTo>
                  <a:cubicBezTo>
                    <a:pt x="90" y="23"/>
                    <a:pt x="90" y="23"/>
                    <a:pt x="90" y="23"/>
                  </a:cubicBezTo>
                  <a:cubicBezTo>
                    <a:pt x="91" y="24"/>
                    <a:pt x="93" y="25"/>
                    <a:pt x="94" y="27"/>
                  </a:cubicBezTo>
                  <a:cubicBezTo>
                    <a:pt x="95" y="28"/>
                    <a:pt x="95" y="31"/>
                    <a:pt x="95" y="32"/>
                  </a:cubicBezTo>
                  <a:lnTo>
                    <a:pt x="62" y="136"/>
                  </a:lnTo>
                  <a:close/>
                  <a:moveTo>
                    <a:pt x="66" y="20"/>
                  </a:moveTo>
                  <a:cubicBezTo>
                    <a:pt x="66" y="110"/>
                    <a:pt x="66" y="110"/>
                    <a:pt x="66" y="110"/>
                  </a:cubicBezTo>
                  <a:cubicBezTo>
                    <a:pt x="91" y="31"/>
                    <a:pt x="91" y="31"/>
                    <a:pt x="91" y="31"/>
                  </a:cubicBezTo>
                  <a:cubicBezTo>
                    <a:pt x="91" y="30"/>
                    <a:pt x="91" y="29"/>
                    <a:pt x="90" y="29"/>
                  </a:cubicBezTo>
                  <a:cubicBezTo>
                    <a:pt x="90" y="28"/>
                    <a:pt x="89" y="27"/>
                    <a:pt x="88" y="27"/>
                  </a:cubicBezTo>
                  <a:lnTo>
                    <a:pt x="66" y="20"/>
                  </a:lnTo>
                  <a:close/>
                  <a:moveTo>
                    <a:pt x="287" y="130"/>
                  </a:moveTo>
                  <a:cubicBezTo>
                    <a:pt x="256" y="32"/>
                    <a:pt x="256" y="32"/>
                    <a:pt x="256" y="32"/>
                  </a:cubicBezTo>
                  <a:cubicBezTo>
                    <a:pt x="256" y="30"/>
                    <a:pt x="256" y="28"/>
                    <a:pt x="257" y="26"/>
                  </a:cubicBezTo>
                  <a:cubicBezTo>
                    <a:pt x="258" y="24"/>
                    <a:pt x="259" y="23"/>
                    <a:pt x="261" y="22"/>
                  </a:cubicBezTo>
                  <a:cubicBezTo>
                    <a:pt x="287" y="14"/>
                    <a:pt x="287" y="14"/>
                    <a:pt x="287" y="14"/>
                  </a:cubicBezTo>
                  <a:lnTo>
                    <a:pt x="287" y="130"/>
                  </a:lnTo>
                  <a:close/>
                  <a:moveTo>
                    <a:pt x="283" y="20"/>
                  </a:moveTo>
                  <a:cubicBezTo>
                    <a:pt x="262" y="26"/>
                    <a:pt x="262" y="26"/>
                    <a:pt x="262" y="26"/>
                  </a:cubicBezTo>
                  <a:cubicBezTo>
                    <a:pt x="261" y="26"/>
                    <a:pt x="261" y="27"/>
                    <a:pt x="260" y="28"/>
                  </a:cubicBezTo>
                  <a:cubicBezTo>
                    <a:pt x="260" y="29"/>
                    <a:pt x="260" y="30"/>
                    <a:pt x="260" y="31"/>
                  </a:cubicBezTo>
                  <a:cubicBezTo>
                    <a:pt x="283" y="104"/>
                    <a:pt x="283" y="104"/>
                    <a:pt x="283" y="104"/>
                  </a:cubicBezTo>
                  <a:lnTo>
                    <a:pt x="28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Net Savings"/>
          <p:cNvGrpSpPr>
            <a:grpSpLocks noChangeAspect="1"/>
          </p:cNvGrpSpPr>
          <p:nvPr/>
        </p:nvGrpSpPr>
        <p:grpSpPr bwMode="auto">
          <a:xfrm>
            <a:off x="8304855" y="2111797"/>
            <a:ext cx="3116449" cy="3089812"/>
            <a:chOff x="555" y="3211"/>
            <a:chExt cx="468" cy="464"/>
          </a:xfrm>
          <a:solidFill>
            <a:srgbClr val="0CA0DB"/>
          </a:solidFill>
        </p:grpSpPr>
        <p:sp>
          <p:nvSpPr>
            <p:cNvPr id="65" name="Freeform 5"/>
            <p:cNvSpPr>
              <a:spLocks/>
            </p:cNvSpPr>
            <p:nvPr/>
          </p:nvSpPr>
          <p:spPr bwMode="auto">
            <a:xfrm>
              <a:off x="635" y="3211"/>
              <a:ext cx="388" cy="316"/>
            </a:xfrm>
            <a:custGeom>
              <a:avLst/>
              <a:gdLst>
                <a:gd name="T0" fmla="*/ 705 w 717"/>
                <a:gd name="T1" fmla="*/ 586 h 586"/>
                <a:gd name="T2" fmla="*/ 264 w 717"/>
                <a:gd name="T3" fmla="*/ 586 h 586"/>
                <a:gd name="T4" fmla="*/ 251 w 717"/>
                <a:gd name="T5" fmla="*/ 574 h 586"/>
                <a:gd name="T6" fmla="*/ 264 w 717"/>
                <a:gd name="T7" fmla="*/ 562 h 586"/>
                <a:gd name="T8" fmla="*/ 693 w 717"/>
                <a:gd name="T9" fmla="*/ 562 h 586"/>
                <a:gd name="T10" fmla="*/ 693 w 717"/>
                <a:gd name="T11" fmla="*/ 24 h 586"/>
                <a:gd name="T12" fmla="*/ 24 w 717"/>
                <a:gd name="T13" fmla="*/ 24 h 586"/>
                <a:gd name="T14" fmla="*/ 24 w 717"/>
                <a:gd name="T15" fmla="*/ 311 h 586"/>
                <a:gd name="T16" fmla="*/ 12 w 717"/>
                <a:gd name="T17" fmla="*/ 323 h 586"/>
                <a:gd name="T18" fmla="*/ 0 w 717"/>
                <a:gd name="T19" fmla="*/ 311 h 586"/>
                <a:gd name="T20" fmla="*/ 0 w 717"/>
                <a:gd name="T21" fmla="*/ 12 h 586"/>
                <a:gd name="T22" fmla="*/ 12 w 717"/>
                <a:gd name="T23" fmla="*/ 0 h 586"/>
                <a:gd name="T24" fmla="*/ 705 w 717"/>
                <a:gd name="T25" fmla="*/ 0 h 586"/>
                <a:gd name="T26" fmla="*/ 717 w 717"/>
                <a:gd name="T27" fmla="*/ 12 h 586"/>
                <a:gd name="T28" fmla="*/ 717 w 717"/>
                <a:gd name="T29" fmla="*/ 574 h 586"/>
                <a:gd name="T30" fmla="*/ 705 w 717"/>
                <a:gd name="T31"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586">
                  <a:moveTo>
                    <a:pt x="705" y="586"/>
                  </a:moveTo>
                  <a:cubicBezTo>
                    <a:pt x="264" y="586"/>
                    <a:pt x="264" y="586"/>
                    <a:pt x="264" y="586"/>
                  </a:cubicBezTo>
                  <a:cubicBezTo>
                    <a:pt x="257" y="586"/>
                    <a:pt x="251" y="581"/>
                    <a:pt x="251" y="574"/>
                  </a:cubicBezTo>
                  <a:cubicBezTo>
                    <a:pt x="251" y="568"/>
                    <a:pt x="257" y="562"/>
                    <a:pt x="264" y="562"/>
                  </a:cubicBezTo>
                  <a:cubicBezTo>
                    <a:pt x="693" y="562"/>
                    <a:pt x="693" y="562"/>
                    <a:pt x="693" y="562"/>
                  </a:cubicBezTo>
                  <a:cubicBezTo>
                    <a:pt x="693" y="24"/>
                    <a:pt x="693" y="24"/>
                    <a:pt x="693" y="24"/>
                  </a:cubicBezTo>
                  <a:cubicBezTo>
                    <a:pt x="24" y="24"/>
                    <a:pt x="24" y="24"/>
                    <a:pt x="24" y="24"/>
                  </a:cubicBezTo>
                  <a:cubicBezTo>
                    <a:pt x="24" y="311"/>
                    <a:pt x="24" y="311"/>
                    <a:pt x="24" y="311"/>
                  </a:cubicBezTo>
                  <a:cubicBezTo>
                    <a:pt x="24" y="318"/>
                    <a:pt x="19" y="323"/>
                    <a:pt x="12" y="323"/>
                  </a:cubicBezTo>
                  <a:cubicBezTo>
                    <a:pt x="5" y="323"/>
                    <a:pt x="0" y="318"/>
                    <a:pt x="0" y="311"/>
                  </a:cubicBezTo>
                  <a:cubicBezTo>
                    <a:pt x="0" y="12"/>
                    <a:pt x="0" y="12"/>
                    <a:pt x="0" y="12"/>
                  </a:cubicBezTo>
                  <a:cubicBezTo>
                    <a:pt x="0" y="5"/>
                    <a:pt x="5" y="0"/>
                    <a:pt x="12" y="0"/>
                  </a:cubicBezTo>
                  <a:cubicBezTo>
                    <a:pt x="705" y="0"/>
                    <a:pt x="705" y="0"/>
                    <a:pt x="705" y="0"/>
                  </a:cubicBezTo>
                  <a:cubicBezTo>
                    <a:pt x="712" y="0"/>
                    <a:pt x="717" y="5"/>
                    <a:pt x="717" y="12"/>
                  </a:cubicBezTo>
                  <a:cubicBezTo>
                    <a:pt x="717" y="574"/>
                    <a:pt x="717" y="574"/>
                    <a:pt x="717" y="574"/>
                  </a:cubicBezTo>
                  <a:cubicBezTo>
                    <a:pt x="717" y="581"/>
                    <a:pt x="712" y="586"/>
                    <a:pt x="705"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918" y="3514"/>
              <a:ext cx="70" cy="42"/>
            </a:xfrm>
            <a:custGeom>
              <a:avLst/>
              <a:gdLst>
                <a:gd name="T0" fmla="*/ 119 w 131"/>
                <a:gd name="T1" fmla="*/ 78 h 78"/>
                <a:gd name="T2" fmla="*/ 13 w 131"/>
                <a:gd name="T3" fmla="*/ 78 h 78"/>
                <a:gd name="T4" fmla="*/ 0 w 131"/>
                <a:gd name="T5" fmla="*/ 66 h 78"/>
                <a:gd name="T6" fmla="*/ 0 w 131"/>
                <a:gd name="T7" fmla="*/ 12 h 78"/>
                <a:gd name="T8" fmla="*/ 13 w 131"/>
                <a:gd name="T9" fmla="*/ 0 h 78"/>
                <a:gd name="T10" fmla="*/ 25 w 131"/>
                <a:gd name="T11" fmla="*/ 12 h 78"/>
                <a:gd name="T12" fmla="*/ 25 w 131"/>
                <a:gd name="T13" fmla="*/ 54 h 78"/>
                <a:gd name="T14" fmla="*/ 107 w 131"/>
                <a:gd name="T15" fmla="*/ 54 h 78"/>
                <a:gd name="T16" fmla="*/ 107 w 131"/>
                <a:gd name="T17" fmla="*/ 12 h 78"/>
                <a:gd name="T18" fmla="*/ 119 w 131"/>
                <a:gd name="T19" fmla="*/ 0 h 78"/>
                <a:gd name="T20" fmla="*/ 131 w 131"/>
                <a:gd name="T21" fmla="*/ 12 h 78"/>
                <a:gd name="T22" fmla="*/ 131 w 131"/>
                <a:gd name="T23" fmla="*/ 66 h 78"/>
                <a:gd name="T24" fmla="*/ 119 w 131"/>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8">
                  <a:moveTo>
                    <a:pt x="119" y="78"/>
                  </a:moveTo>
                  <a:cubicBezTo>
                    <a:pt x="13" y="78"/>
                    <a:pt x="13" y="78"/>
                    <a:pt x="13" y="78"/>
                  </a:cubicBezTo>
                  <a:cubicBezTo>
                    <a:pt x="6" y="78"/>
                    <a:pt x="0" y="73"/>
                    <a:pt x="0" y="66"/>
                  </a:cubicBezTo>
                  <a:cubicBezTo>
                    <a:pt x="0" y="12"/>
                    <a:pt x="0" y="12"/>
                    <a:pt x="0" y="12"/>
                  </a:cubicBezTo>
                  <a:cubicBezTo>
                    <a:pt x="0" y="6"/>
                    <a:pt x="6" y="0"/>
                    <a:pt x="13" y="0"/>
                  </a:cubicBezTo>
                  <a:cubicBezTo>
                    <a:pt x="19" y="0"/>
                    <a:pt x="25" y="6"/>
                    <a:pt x="25" y="12"/>
                  </a:cubicBezTo>
                  <a:cubicBezTo>
                    <a:pt x="25" y="54"/>
                    <a:pt x="25" y="54"/>
                    <a:pt x="25" y="54"/>
                  </a:cubicBezTo>
                  <a:cubicBezTo>
                    <a:pt x="107" y="54"/>
                    <a:pt x="107" y="54"/>
                    <a:pt x="107" y="54"/>
                  </a:cubicBezTo>
                  <a:cubicBezTo>
                    <a:pt x="107" y="12"/>
                    <a:pt x="107" y="12"/>
                    <a:pt x="107" y="12"/>
                  </a:cubicBezTo>
                  <a:cubicBezTo>
                    <a:pt x="107" y="6"/>
                    <a:pt x="112" y="0"/>
                    <a:pt x="119" y="0"/>
                  </a:cubicBezTo>
                  <a:cubicBezTo>
                    <a:pt x="126" y="0"/>
                    <a:pt x="131" y="6"/>
                    <a:pt x="131" y="12"/>
                  </a:cubicBezTo>
                  <a:cubicBezTo>
                    <a:pt x="131" y="66"/>
                    <a:pt x="131" y="66"/>
                    <a:pt x="131" y="66"/>
                  </a:cubicBezTo>
                  <a:cubicBezTo>
                    <a:pt x="131" y="73"/>
                    <a:pt x="126" y="78"/>
                    <a:pt x="11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noEditPoints="1"/>
            </p:cNvSpPr>
            <p:nvPr/>
          </p:nvSpPr>
          <p:spPr bwMode="auto">
            <a:xfrm>
              <a:off x="951" y="3297"/>
              <a:ext cx="44" cy="56"/>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9"/>
                    <a:pt x="0" y="92"/>
                  </a:cubicBezTo>
                  <a:cubicBezTo>
                    <a:pt x="0" y="12"/>
                    <a:pt x="0" y="12"/>
                    <a:pt x="0" y="12"/>
                  </a:cubicBezTo>
                  <a:cubicBezTo>
                    <a:pt x="0" y="6"/>
                    <a:pt x="5" y="0"/>
                    <a:pt x="12" y="0"/>
                  </a:cubicBezTo>
                  <a:cubicBezTo>
                    <a:pt x="69" y="0"/>
                    <a:pt x="69" y="0"/>
                    <a:pt x="69" y="0"/>
                  </a:cubicBezTo>
                  <a:cubicBezTo>
                    <a:pt x="75" y="0"/>
                    <a:pt x="81" y="6"/>
                    <a:pt x="81" y="12"/>
                  </a:cubicBezTo>
                  <a:cubicBezTo>
                    <a:pt x="81" y="92"/>
                    <a:pt x="81" y="92"/>
                    <a:pt x="81" y="92"/>
                  </a:cubicBezTo>
                  <a:cubicBezTo>
                    <a:pt x="81" y="99"/>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noEditPoints="1"/>
            </p:cNvSpPr>
            <p:nvPr/>
          </p:nvSpPr>
          <p:spPr bwMode="auto">
            <a:xfrm>
              <a:off x="951" y="3384"/>
              <a:ext cx="44" cy="57"/>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8"/>
                    <a:pt x="0" y="92"/>
                  </a:cubicBezTo>
                  <a:cubicBezTo>
                    <a:pt x="0" y="12"/>
                    <a:pt x="0" y="12"/>
                    <a:pt x="0" y="12"/>
                  </a:cubicBezTo>
                  <a:cubicBezTo>
                    <a:pt x="0" y="5"/>
                    <a:pt x="5" y="0"/>
                    <a:pt x="12" y="0"/>
                  </a:cubicBezTo>
                  <a:cubicBezTo>
                    <a:pt x="69" y="0"/>
                    <a:pt x="69" y="0"/>
                    <a:pt x="69" y="0"/>
                  </a:cubicBezTo>
                  <a:cubicBezTo>
                    <a:pt x="75" y="0"/>
                    <a:pt x="81" y="5"/>
                    <a:pt x="81" y="12"/>
                  </a:cubicBezTo>
                  <a:cubicBezTo>
                    <a:pt x="81" y="92"/>
                    <a:pt x="81" y="92"/>
                    <a:pt x="81" y="92"/>
                  </a:cubicBezTo>
                  <a:cubicBezTo>
                    <a:pt x="81" y="98"/>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966" y="3340"/>
              <a:ext cx="13" cy="57"/>
            </a:xfrm>
            <a:custGeom>
              <a:avLst/>
              <a:gdLst>
                <a:gd name="T0" fmla="*/ 12 w 24"/>
                <a:gd name="T1" fmla="*/ 106 h 106"/>
                <a:gd name="T2" fmla="*/ 0 w 24"/>
                <a:gd name="T3" fmla="*/ 94 h 106"/>
                <a:gd name="T4" fmla="*/ 0 w 24"/>
                <a:gd name="T5" fmla="*/ 12 h 106"/>
                <a:gd name="T6" fmla="*/ 12 w 24"/>
                <a:gd name="T7" fmla="*/ 0 h 106"/>
                <a:gd name="T8" fmla="*/ 24 w 24"/>
                <a:gd name="T9" fmla="*/ 12 h 106"/>
                <a:gd name="T10" fmla="*/ 24 w 24"/>
                <a:gd name="T11" fmla="*/ 94 h 106"/>
                <a:gd name="T12" fmla="*/ 12 w 24"/>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4" h="106">
                  <a:moveTo>
                    <a:pt x="12" y="106"/>
                  </a:moveTo>
                  <a:cubicBezTo>
                    <a:pt x="5" y="106"/>
                    <a:pt x="0" y="101"/>
                    <a:pt x="0" y="94"/>
                  </a:cubicBezTo>
                  <a:cubicBezTo>
                    <a:pt x="0" y="12"/>
                    <a:pt x="0" y="12"/>
                    <a:pt x="0" y="12"/>
                  </a:cubicBezTo>
                  <a:cubicBezTo>
                    <a:pt x="0" y="5"/>
                    <a:pt x="5" y="0"/>
                    <a:pt x="12" y="0"/>
                  </a:cubicBezTo>
                  <a:cubicBezTo>
                    <a:pt x="19" y="0"/>
                    <a:pt x="24" y="5"/>
                    <a:pt x="24" y="12"/>
                  </a:cubicBezTo>
                  <a:cubicBezTo>
                    <a:pt x="24" y="94"/>
                    <a:pt x="24" y="94"/>
                    <a:pt x="24" y="94"/>
                  </a:cubicBezTo>
                  <a:cubicBezTo>
                    <a:pt x="24" y="101"/>
                    <a:pt x="19" y="106"/>
                    <a:pt x="12"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771" y="3428"/>
              <a:ext cx="208" cy="56"/>
            </a:xfrm>
            <a:custGeom>
              <a:avLst/>
              <a:gdLst>
                <a:gd name="T0" fmla="*/ 373 w 385"/>
                <a:gd name="T1" fmla="*/ 105 h 105"/>
                <a:gd name="T2" fmla="*/ 13 w 385"/>
                <a:gd name="T3" fmla="*/ 105 h 105"/>
                <a:gd name="T4" fmla="*/ 0 w 385"/>
                <a:gd name="T5" fmla="*/ 93 h 105"/>
                <a:gd name="T6" fmla="*/ 13 w 385"/>
                <a:gd name="T7" fmla="*/ 81 h 105"/>
                <a:gd name="T8" fmla="*/ 361 w 385"/>
                <a:gd name="T9" fmla="*/ 81 h 105"/>
                <a:gd name="T10" fmla="*/ 361 w 385"/>
                <a:gd name="T11" fmla="*/ 12 h 105"/>
                <a:gd name="T12" fmla="*/ 373 w 385"/>
                <a:gd name="T13" fmla="*/ 0 h 105"/>
                <a:gd name="T14" fmla="*/ 385 w 385"/>
                <a:gd name="T15" fmla="*/ 12 h 105"/>
                <a:gd name="T16" fmla="*/ 385 w 385"/>
                <a:gd name="T17" fmla="*/ 93 h 105"/>
                <a:gd name="T18" fmla="*/ 373 w 385"/>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105">
                  <a:moveTo>
                    <a:pt x="373" y="105"/>
                  </a:moveTo>
                  <a:cubicBezTo>
                    <a:pt x="13" y="105"/>
                    <a:pt x="13" y="105"/>
                    <a:pt x="13" y="105"/>
                  </a:cubicBezTo>
                  <a:cubicBezTo>
                    <a:pt x="6" y="105"/>
                    <a:pt x="0" y="99"/>
                    <a:pt x="0" y="93"/>
                  </a:cubicBezTo>
                  <a:cubicBezTo>
                    <a:pt x="0" y="86"/>
                    <a:pt x="6" y="81"/>
                    <a:pt x="13" y="81"/>
                  </a:cubicBezTo>
                  <a:cubicBezTo>
                    <a:pt x="361" y="81"/>
                    <a:pt x="361" y="81"/>
                    <a:pt x="361" y="81"/>
                  </a:cubicBezTo>
                  <a:cubicBezTo>
                    <a:pt x="361" y="12"/>
                    <a:pt x="361" y="12"/>
                    <a:pt x="361" y="12"/>
                  </a:cubicBezTo>
                  <a:cubicBezTo>
                    <a:pt x="361" y="5"/>
                    <a:pt x="366" y="0"/>
                    <a:pt x="373" y="0"/>
                  </a:cubicBezTo>
                  <a:cubicBezTo>
                    <a:pt x="380" y="0"/>
                    <a:pt x="385" y="5"/>
                    <a:pt x="385" y="12"/>
                  </a:cubicBezTo>
                  <a:cubicBezTo>
                    <a:pt x="385" y="93"/>
                    <a:pt x="385" y="93"/>
                    <a:pt x="385" y="93"/>
                  </a:cubicBezTo>
                  <a:cubicBezTo>
                    <a:pt x="385" y="99"/>
                    <a:pt x="380" y="105"/>
                    <a:pt x="37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
            <p:cNvSpPr>
              <a:spLocks/>
            </p:cNvSpPr>
            <p:nvPr/>
          </p:nvSpPr>
          <p:spPr bwMode="auto">
            <a:xfrm>
              <a:off x="672" y="3253"/>
              <a:ext cx="307" cy="132"/>
            </a:xfrm>
            <a:custGeom>
              <a:avLst/>
              <a:gdLst>
                <a:gd name="T0" fmla="*/ 13 w 567"/>
                <a:gd name="T1" fmla="*/ 244 h 244"/>
                <a:gd name="T2" fmla="*/ 0 w 567"/>
                <a:gd name="T3" fmla="*/ 232 h 244"/>
                <a:gd name="T4" fmla="*/ 0 w 567"/>
                <a:gd name="T5" fmla="*/ 12 h 244"/>
                <a:gd name="T6" fmla="*/ 13 w 567"/>
                <a:gd name="T7" fmla="*/ 0 h 244"/>
                <a:gd name="T8" fmla="*/ 555 w 567"/>
                <a:gd name="T9" fmla="*/ 0 h 244"/>
                <a:gd name="T10" fmla="*/ 567 w 567"/>
                <a:gd name="T11" fmla="*/ 12 h 244"/>
                <a:gd name="T12" fmla="*/ 567 w 567"/>
                <a:gd name="T13" fmla="*/ 93 h 244"/>
                <a:gd name="T14" fmla="*/ 555 w 567"/>
                <a:gd name="T15" fmla="*/ 105 h 244"/>
                <a:gd name="T16" fmla="*/ 543 w 567"/>
                <a:gd name="T17" fmla="*/ 93 h 244"/>
                <a:gd name="T18" fmla="*/ 543 w 567"/>
                <a:gd name="T19" fmla="*/ 24 h 244"/>
                <a:gd name="T20" fmla="*/ 25 w 567"/>
                <a:gd name="T21" fmla="*/ 24 h 244"/>
                <a:gd name="T22" fmla="*/ 25 w 567"/>
                <a:gd name="T23" fmla="*/ 232 h 244"/>
                <a:gd name="T24" fmla="*/ 13 w 567"/>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244">
                  <a:moveTo>
                    <a:pt x="13" y="244"/>
                  </a:moveTo>
                  <a:cubicBezTo>
                    <a:pt x="6" y="244"/>
                    <a:pt x="0" y="239"/>
                    <a:pt x="0" y="232"/>
                  </a:cubicBezTo>
                  <a:cubicBezTo>
                    <a:pt x="0" y="12"/>
                    <a:pt x="0" y="12"/>
                    <a:pt x="0" y="12"/>
                  </a:cubicBezTo>
                  <a:cubicBezTo>
                    <a:pt x="0" y="6"/>
                    <a:pt x="6" y="0"/>
                    <a:pt x="13" y="0"/>
                  </a:cubicBezTo>
                  <a:cubicBezTo>
                    <a:pt x="555" y="0"/>
                    <a:pt x="555" y="0"/>
                    <a:pt x="555" y="0"/>
                  </a:cubicBezTo>
                  <a:cubicBezTo>
                    <a:pt x="562" y="0"/>
                    <a:pt x="567" y="6"/>
                    <a:pt x="567" y="12"/>
                  </a:cubicBezTo>
                  <a:cubicBezTo>
                    <a:pt x="567" y="93"/>
                    <a:pt x="567" y="93"/>
                    <a:pt x="567" y="93"/>
                  </a:cubicBezTo>
                  <a:cubicBezTo>
                    <a:pt x="567" y="100"/>
                    <a:pt x="562" y="105"/>
                    <a:pt x="555" y="105"/>
                  </a:cubicBezTo>
                  <a:cubicBezTo>
                    <a:pt x="548" y="105"/>
                    <a:pt x="543" y="100"/>
                    <a:pt x="543" y="93"/>
                  </a:cubicBezTo>
                  <a:cubicBezTo>
                    <a:pt x="543" y="24"/>
                    <a:pt x="543" y="24"/>
                    <a:pt x="543" y="24"/>
                  </a:cubicBezTo>
                  <a:cubicBezTo>
                    <a:pt x="25" y="24"/>
                    <a:pt x="25" y="24"/>
                    <a:pt x="25" y="24"/>
                  </a:cubicBezTo>
                  <a:cubicBezTo>
                    <a:pt x="25" y="232"/>
                    <a:pt x="25" y="232"/>
                    <a:pt x="25" y="232"/>
                  </a:cubicBezTo>
                  <a:cubicBezTo>
                    <a:pt x="25" y="239"/>
                    <a:pt x="19" y="244"/>
                    <a:pt x="1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noEditPoints="1"/>
            </p:cNvSpPr>
            <p:nvPr/>
          </p:nvSpPr>
          <p:spPr bwMode="auto">
            <a:xfrm>
              <a:off x="762" y="3302"/>
              <a:ext cx="134" cy="134"/>
            </a:xfrm>
            <a:custGeom>
              <a:avLst/>
              <a:gdLst>
                <a:gd name="T0" fmla="*/ 125 w 249"/>
                <a:gd name="T1" fmla="*/ 248 h 248"/>
                <a:gd name="T2" fmla="*/ 0 w 249"/>
                <a:gd name="T3" fmla="*/ 124 h 248"/>
                <a:gd name="T4" fmla="*/ 125 w 249"/>
                <a:gd name="T5" fmla="*/ 0 h 248"/>
                <a:gd name="T6" fmla="*/ 249 w 249"/>
                <a:gd name="T7" fmla="*/ 124 h 248"/>
                <a:gd name="T8" fmla="*/ 125 w 249"/>
                <a:gd name="T9" fmla="*/ 248 h 248"/>
                <a:gd name="T10" fmla="*/ 125 w 249"/>
                <a:gd name="T11" fmla="*/ 24 h 248"/>
                <a:gd name="T12" fmla="*/ 24 w 249"/>
                <a:gd name="T13" fmla="*/ 124 h 248"/>
                <a:gd name="T14" fmla="*/ 125 w 249"/>
                <a:gd name="T15" fmla="*/ 224 h 248"/>
                <a:gd name="T16" fmla="*/ 225 w 249"/>
                <a:gd name="T17" fmla="*/ 124 h 248"/>
                <a:gd name="T18" fmla="*/ 125 w 249"/>
                <a:gd name="T19" fmla="*/ 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125" y="248"/>
                  </a:moveTo>
                  <a:cubicBezTo>
                    <a:pt x="56" y="248"/>
                    <a:pt x="0" y="193"/>
                    <a:pt x="0" y="124"/>
                  </a:cubicBezTo>
                  <a:cubicBezTo>
                    <a:pt x="0" y="55"/>
                    <a:pt x="56" y="0"/>
                    <a:pt x="125" y="0"/>
                  </a:cubicBezTo>
                  <a:cubicBezTo>
                    <a:pt x="193" y="0"/>
                    <a:pt x="249" y="55"/>
                    <a:pt x="249" y="124"/>
                  </a:cubicBezTo>
                  <a:cubicBezTo>
                    <a:pt x="249" y="193"/>
                    <a:pt x="193" y="248"/>
                    <a:pt x="125" y="248"/>
                  </a:cubicBezTo>
                  <a:close/>
                  <a:moveTo>
                    <a:pt x="125" y="24"/>
                  </a:moveTo>
                  <a:cubicBezTo>
                    <a:pt x="69" y="24"/>
                    <a:pt x="24" y="69"/>
                    <a:pt x="24" y="124"/>
                  </a:cubicBezTo>
                  <a:cubicBezTo>
                    <a:pt x="24" y="179"/>
                    <a:pt x="69" y="224"/>
                    <a:pt x="125" y="224"/>
                  </a:cubicBezTo>
                  <a:cubicBezTo>
                    <a:pt x="180" y="224"/>
                    <a:pt x="225" y="179"/>
                    <a:pt x="225" y="124"/>
                  </a:cubicBezTo>
                  <a:cubicBezTo>
                    <a:pt x="225" y="69"/>
                    <a:pt x="180" y="24"/>
                    <a:pt x="12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noEditPoints="1"/>
            </p:cNvSpPr>
            <p:nvPr/>
          </p:nvSpPr>
          <p:spPr bwMode="auto">
            <a:xfrm>
              <a:off x="803" y="3343"/>
              <a:ext cx="52" cy="52"/>
            </a:xfrm>
            <a:custGeom>
              <a:avLst/>
              <a:gdLst>
                <a:gd name="T0" fmla="*/ 48 w 95"/>
                <a:gd name="T1" fmla="*/ 96 h 96"/>
                <a:gd name="T2" fmla="*/ 0 w 95"/>
                <a:gd name="T3" fmla="*/ 48 h 96"/>
                <a:gd name="T4" fmla="*/ 48 w 95"/>
                <a:gd name="T5" fmla="*/ 0 h 96"/>
                <a:gd name="T6" fmla="*/ 95 w 95"/>
                <a:gd name="T7" fmla="*/ 48 h 96"/>
                <a:gd name="T8" fmla="*/ 48 w 95"/>
                <a:gd name="T9" fmla="*/ 96 h 96"/>
                <a:gd name="T10" fmla="*/ 48 w 95"/>
                <a:gd name="T11" fmla="*/ 25 h 96"/>
                <a:gd name="T12" fmla="*/ 24 w 95"/>
                <a:gd name="T13" fmla="*/ 48 h 96"/>
                <a:gd name="T14" fmla="*/ 48 w 95"/>
                <a:gd name="T15" fmla="*/ 71 h 96"/>
                <a:gd name="T16" fmla="*/ 71 w 95"/>
                <a:gd name="T17" fmla="*/ 48 h 96"/>
                <a:gd name="T18" fmla="*/ 48 w 95"/>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6">
                  <a:moveTo>
                    <a:pt x="48" y="96"/>
                  </a:moveTo>
                  <a:cubicBezTo>
                    <a:pt x="21" y="96"/>
                    <a:pt x="0" y="74"/>
                    <a:pt x="0" y="48"/>
                  </a:cubicBezTo>
                  <a:cubicBezTo>
                    <a:pt x="0" y="22"/>
                    <a:pt x="21" y="0"/>
                    <a:pt x="48" y="0"/>
                  </a:cubicBezTo>
                  <a:cubicBezTo>
                    <a:pt x="74" y="0"/>
                    <a:pt x="95" y="22"/>
                    <a:pt x="95" y="48"/>
                  </a:cubicBezTo>
                  <a:cubicBezTo>
                    <a:pt x="95" y="74"/>
                    <a:pt x="74" y="96"/>
                    <a:pt x="48" y="96"/>
                  </a:cubicBezTo>
                  <a:close/>
                  <a:moveTo>
                    <a:pt x="48" y="25"/>
                  </a:moveTo>
                  <a:cubicBezTo>
                    <a:pt x="35" y="25"/>
                    <a:pt x="24" y="35"/>
                    <a:pt x="24" y="48"/>
                  </a:cubicBezTo>
                  <a:cubicBezTo>
                    <a:pt x="24" y="61"/>
                    <a:pt x="35" y="71"/>
                    <a:pt x="48" y="71"/>
                  </a:cubicBezTo>
                  <a:cubicBezTo>
                    <a:pt x="60" y="71"/>
                    <a:pt x="71" y="61"/>
                    <a:pt x="71" y="48"/>
                  </a:cubicBezTo>
                  <a:cubicBezTo>
                    <a:pt x="71" y="35"/>
                    <a:pt x="60" y="25"/>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noEditPoints="1"/>
            </p:cNvSpPr>
            <p:nvPr/>
          </p:nvSpPr>
          <p:spPr bwMode="auto">
            <a:xfrm>
              <a:off x="555" y="3401"/>
              <a:ext cx="202" cy="84"/>
            </a:xfrm>
            <a:custGeom>
              <a:avLst/>
              <a:gdLst>
                <a:gd name="T0" fmla="*/ 363 w 375"/>
                <a:gd name="T1" fmla="*/ 156 h 156"/>
                <a:gd name="T2" fmla="*/ 12 w 375"/>
                <a:gd name="T3" fmla="*/ 156 h 156"/>
                <a:gd name="T4" fmla="*/ 0 w 375"/>
                <a:gd name="T5" fmla="*/ 144 h 156"/>
                <a:gd name="T6" fmla="*/ 0 w 375"/>
                <a:gd name="T7" fmla="*/ 12 h 156"/>
                <a:gd name="T8" fmla="*/ 12 w 375"/>
                <a:gd name="T9" fmla="*/ 0 h 156"/>
                <a:gd name="T10" fmla="*/ 363 w 375"/>
                <a:gd name="T11" fmla="*/ 0 h 156"/>
                <a:gd name="T12" fmla="*/ 375 w 375"/>
                <a:gd name="T13" fmla="*/ 12 h 156"/>
                <a:gd name="T14" fmla="*/ 375 w 375"/>
                <a:gd name="T15" fmla="*/ 144 h 156"/>
                <a:gd name="T16" fmla="*/ 363 w 375"/>
                <a:gd name="T17" fmla="*/ 156 h 156"/>
                <a:gd name="T18" fmla="*/ 24 w 375"/>
                <a:gd name="T19" fmla="*/ 132 h 156"/>
                <a:gd name="T20" fmla="*/ 351 w 375"/>
                <a:gd name="T21" fmla="*/ 132 h 156"/>
                <a:gd name="T22" fmla="*/ 351 w 375"/>
                <a:gd name="T23" fmla="*/ 24 h 156"/>
                <a:gd name="T24" fmla="*/ 24 w 375"/>
                <a:gd name="T25" fmla="*/ 24 h 156"/>
                <a:gd name="T26" fmla="*/ 24 w 375"/>
                <a:gd name="T27"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56">
                  <a:moveTo>
                    <a:pt x="363" y="156"/>
                  </a:moveTo>
                  <a:cubicBezTo>
                    <a:pt x="12" y="156"/>
                    <a:pt x="12" y="156"/>
                    <a:pt x="12" y="156"/>
                  </a:cubicBezTo>
                  <a:cubicBezTo>
                    <a:pt x="5" y="156"/>
                    <a:pt x="0" y="151"/>
                    <a:pt x="0" y="144"/>
                  </a:cubicBezTo>
                  <a:cubicBezTo>
                    <a:pt x="0" y="12"/>
                    <a:pt x="0" y="12"/>
                    <a:pt x="0" y="12"/>
                  </a:cubicBezTo>
                  <a:cubicBezTo>
                    <a:pt x="0" y="5"/>
                    <a:pt x="5" y="0"/>
                    <a:pt x="12" y="0"/>
                  </a:cubicBezTo>
                  <a:cubicBezTo>
                    <a:pt x="363" y="0"/>
                    <a:pt x="363" y="0"/>
                    <a:pt x="363" y="0"/>
                  </a:cubicBezTo>
                  <a:cubicBezTo>
                    <a:pt x="369" y="0"/>
                    <a:pt x="375" y="5"/>
                    <a:pt x="375" y="12"/>
                  </a:cubicBezTo>
                  <a:cubicBezTo>
                    <a:pt x="375" y="144"/>
                    <a:pt x="375" y="144"/>
                    <a:pt x="375" y="144"/>
                  </a:cubicBezTo>
                  <a:cubicBezTo>
                    <a:pt x="375" y="151"/>
                    <a:pt x="369" y="156"/>
                    <a:pt x="363" y="156"/>
                  </a:cubicBezTo>
                  <a:close/>
                  <a:moveTo>
                    <a:pt x="24" y="132"/>
                  </a:moveTo>
                  <a:cubicBezTo>
                    <a:pt x="351" y="132"/>
                    <a:pt x="351" y="132"/>
                    <a:pt x="351" y="132"/>
                  </a:cubicBezTo>
                  <a:cubicBezTo>
                    <a:pt x="351" y="24"/>
                    <a:pt x="351" y="24"/>
                    <a:pt x="351" y="24"/>
                  </a:cubicBezTo>
                  <a:cubicBezTo>
                    <a:pt x="24" y="24"/>
                    <a:pt x="24" y="24"/>
                    <a:pt x="24" y="24"/>
                  </a:cubicBezTo>
                  <a:lnTo>
                    <a:pt x="2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noEditPoints="1"/>
            </p:cNvSpPr>
            <p:nvPr/>
          </p:nvSpPr>
          <p:spPr bwMode="auto">
            <a:xfrm>
              <a:off x="555" y="3472"/>
              <a:ext cx="202" cy="203"/>
            </a:xfrm>
            <a:custGeom>
              <a:avLst/>
              <a:gdLst>
                <a:gd name="T0" fmla="*/ 363 w 375"/>
                <a:gd name="T1" fmla="*/ 375 h 375"/>
                <a:gd name="T2" fmla="*/ 12 w 375"/>
                <a:gd name="T3" fmla="*/ 375 h 375"/>
                <a:gd name="T4" fmla="*/ 0 w 375"/>
                <a:gd name="T5" fmla="*/ 363 h 375"/>
                <a:gd name="T6" fmla="*/ 0 w 375"/>
                <a:gd name="T7" fmla="*/ 12 h 375"/>
                <a:gd name="T8" fmla="*/ 12 w 375"/>
                <a:gd name="T9" fmla="*/ 0 h 375"/>
                <a:gd name="T10" fmla="*/ 363 w 375"/>
                <a:gd name="T11" fmla="*/ 0 h 375"/>
                <a:gd name="T12" fmla="*/ 375 w 375"/>
                <a:gd name="T13" fmla="*/ 12 h 375"/>
                <a:gd name="T14" fmla="*/ 375 w 375"/>
                <a:gd name="T15" fmla="*/ 363 h 375"/>
                <a:gd name="T16" fmla="*/ 363 w 375"/>
                <a:gd name="T17" fmla="*/ 375 h 375"/>
                <a:gd name="T18" fmla="*/ 24 w 375"/>
                <a:gd name="T19" fmla="*/ 350 h 375"/>
                <a:gd name="T20" fmla="*/ 351 w 375"/>
                <a:gd name="T21" fmla="*/ 350 h 375"/>
                <a:gd name="T22" fmla="*/ 351 w 375"/>
                <a:gd name="T23" fmla="*/ 24 h 375"/>
                <a:gd name="T24" fmla="*/ 24 w 375"/>
                <a:gd name="T25" fmla="*/ 24 h 375"/>
                <a:gd name="T26" fmla="*/ 24 w 375"/>
                <a:gd name="T27" fmla="*/ 35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375">
                  <a:moveTo>
                    <a:pt x="363" y="375"/>
                  </a:moveTo>
                  <a:cubicBezTo>
                    <a:pt x="12" y="375"/>
                    <a:pt x="12" y="375"/>
                    <a:pt x="12" y="375"/>
                  </a:cubicBezTo>
                  <a:cubicBezTo>
                    <a:pt x="5" y="375"/>
                    <a:pt x="0" y="369"/>
                    <a:pt x="0" y="363"/>
                  </a:cubicBezTo>
                  <a:cubicBezTo>
                    <a:pt x="0" y="12"/>
                    <a:pt x="0" y="12"/>
                    <a:pt x="0" y="12"/>
                  </a:cubicBezTo>
                  <a:cubicBezTo>
                    <a:pt x="0" y="5"/>
                    <a:pt x="5" y="0"/>
                    <a:pt x="12" y="0"/>
                  </a:cubicBezTo>
                  <a:cubicBezTo>
                    <a:pt x="363" y="0"/>
                    <a:pt x="363" y="0"/>
                    <a:pt x="363" y="0"/>
                  </a:cubicBezTo>
                  <a:cubicBezTo>
                    <a:pt x="369" y="0"/>
                    <a:pt x="375" y="5"/>
                    <a:pt x="375" y="12"/>
                  </a:cubicBezTo>
                  <a:cubicBezTo>
                    <a:pt x="375" y="363"/>
                    <a:pt x="375" y="363"/>
                    <a:pt x="375" y="363"/>
                  </a:cubicBezTo>
                  <a:cubicBezTo>
                    <a:pt x="375" y="369"/>
                    <a:pt x="369" y="375"/>
                    <a:pt x="363" y="375"/>
                  </a:cubicBezTo>
                  <a:close/>
                  <a:moveTo>
                    <a:pt x="24" y="350"/>
                  </a:moveTo>
                  <a:cubicBezTo>
                    <a:pt x="351" y="350"/>
                    <a:pt x="351" y="350"/>
                    <a:pt x="351" y="350"/>
                  </a:cubicBezTo>
                  <a:cubicBezTo>
                    <a:pt x="351" y="24"/>
                    <a:pt x="351" y="24"/>
                    <a:pt x="351" y="24"/>
                  </a:cubicBezTo>
                  <a:cubicBezTo>
                    <a:pt x="24" y="24"/>
                    <a:pt x="24" y="24"/>
                    <a:pt x="24" y="24"/>
                  </a:cubicBezTo>
                  <a:lnTo>
                    <a:pt x="2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
            <p:cNvSpPr>
              <a:spLocks/>
            </p:cNvSpPr>
            <p:nvPr/>
          </p:nvSpPr>
          <p:spPr bwMode="auto">
            <a:xfrm>
              <a:off x="555"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
            <p:cNvSpPr>
              <a:spLocks/>
            </p:cNvSpPr>
            <p:nvPr/>
          </p:nvSpPr>
          <p:spPr bwMode="auto">
            <a:xfrm>
              <a:off x="618"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
            <p:cNvSpPr>
              <a:spLocks/>
            </p:cNvSpPr>
            <p:nvPr/>
          </p:nvSpPr>
          <p:spPr bwMode="auto">
            <a:xfrm>
              <a:off x="681"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744"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8" y="0"/>
                    <a:pt x="24" y="5"/>
                    <a:pt x="24" y="12"/>
                  </a:cubicBezTo>
                  <a:cubicBezTo>
                    <a:pt x="24" y="363"/>
                    <a:pt x="24" y="363"/>
                    <a:pt x="24" y="363"/>
                  </a:cubicBezTo>
                  <a:cubicBezTo>
                    <a:pt x="24" y="369"/>
                    <a:pt x="18"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p:cNvSpPr>
            <p:nvPr/>
          </p:nvSpPr>
          <p:spPr bwMode="auto">
            <a:xfrm>
              <a:off x="555" y="3472"/>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9"/>
                    <a:pt x="0" y="12"/>
                  </a:cubicBezTo>
                  <a:cubicBezTo>
                    <a:pt x="0" y="5"/>
                    <a:pt x="5" y="0"/>
                    <a:pt x="12" y="0"/>
                  </a:cubicBezTo>
                  <a:cubicBezTo>
                    <a:pt x="363" y="0"/>
                    <a:pt x="363" y="0"/>
                    <a:pt x="363" y="0"/>
                  </a:cubicBezTo>
                  <a:cubicBezTo>
                    <a:pt x="369" y="0"/>
                    <a:pt x="375" y="5"/>
                    <a:pt x="375" y="12"/>
                  </a:cubicBezTo>
                  <a:cubicBezTo>
                    <a:pt x="375" y="19"/>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1"/>
            <p:cNvSpPr>
              <a:spLocks/>
            </p:cNvSpPr>
            <p:nvPr/>
          </p:nvSpPr>
          <p:spPr bwMode="auto">
            <a:xfrm>
              <a:off x="555" y="3536"/>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8"/>
                    <a:pt x="0" y="12"/>
                  </a:cubicBezTo>
                  <a:cubicBezTo>
                    <a:pt x="0" y="5"/>
                    <a:pt x="5" y="0"/>
                    <a:pt x="12" y="0"/>
                  </a:cubicBezTo>
                  <a:cubicBezTo>
                    <a:pt x="363" y="0"/>
                    <a:pt x="363" y="0"/>
                    <a:pt x="363" y="0"/>
                  </a:cubicBezTo>
                  <a:cubicBezTo>
                    <a:pt x="369" y="0"/>
                    <a:pt x="375" y="5"/>
                    <a:pt x="375" y="12"/>
                  </a:cubicBezTo>
                  <a:cubicBezTo>
                    <a:pt x="375" y="18"/>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2"/>
            <p:cNvSpPr>
              <a:spLocks/>
            </p:cNvSpPr>
            <p:nvPr/>
          </p:nvSpPr>
          <p:spPr bwMode="auto">
            <a:xfrm>
              <a:off x="555" y="3598"/>
              <a:ext cx="139" cy="14"/>
            </a:xfrm>
            <a:custGeom>
              <a:avLst/>
              <a:gdLst>
                <a:gd name="T0" fmla="*/ 246 w 258"/>
                <a:gd name="T1" fmla="*/ 25 h 25"/>
                <a:gd name="T2" fmla="*/ 12 w 258"/>
                <a:gd name="T3" fmla="*/ 25 h 25"/>
                <a:gd name="T4" fmla="*/ 0 w 258"/>
                <a:gd name="T5" fmla="*/ 13 h 25"/>
                <a:gd name="T6" fmla="*/ 12 w 258"/>
                <a:gd name="T7" fmla="*/ 0 h 25"/>
                <a:gd name="T8" fmla="*/ 246 w 258"/>
                <a:gd name="T9" fmla="*/ 0 h 25"/>
                <a:gd name="T10" fmla="*/ 258 w 258"/>
                <a:gd name="T11" fmla="*/ 13 h 25"/>
                <a:gd name="T12" fmla="*/ 246 w 25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58" h="25">
                  <a:moveTo>
                    <a:pt x="246" y="25"/>
                  </a:moveTo>
                  <a:cubicBezTo>
                    <a:pt x="12" y="25"/>
                    <a:pt x="12" y="25"/>
                    <a:pt x="12" y="25"/>
                  </a:cubicBezTo>
                  <a:cubicBezTo>
                    <a:pt x="5" y="25"/>
                    <a:pt x="0" y="19"/>
                    <a:pt x="0" y="13"/>
                  </a:cubicBezTo>
                  <a:cubicBezTo>
                    <a:pt x="0" y="6"/>
                    <a:pt x="5" y="0"/>
                    <a:pt x="12" y="0"/>
                  </a:cubicBezTo>
                  <a:cubicBezTo>
                    <a:pt x="246" y="0"/>
                    <a:pt x="246" y="0"/>
                    <a:pt x="246" y="0"/>
                  </a:cubicBezTo>
                  <a:cubicBezTo>
                    <a:pt x="253" y="0"/>
                    <a:pt x="258" y="6"/>
                    <a:pt x="258" y="13"/>
                  </a:cubicBezTo>
                  <a:cubicBezTo>
                    <a:pt x="258" y="19"/>
                    <a:pt x="253" y="25"/>
                    <a:pt x="24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3"/>
            <p:cNvSpPr>
              <a:spLocks/>
            </p:cNvSpPr>
            <p:nvPr/>
          </p:nvSpPr>
          <p:spPr bwMode="auto">
            <a:xfrm>
              <a:off x="555" y="3662"/>
              <a:ext cx="202" cy="13"/>
            </a:xfrm>
            <a:custGeom>
              <a:avLst/>
              <a:gdLst>
                <a:gd name="T0" fmla="*/ 363 w 375"/>
                <a:gd name="T1" fmla="*/ 25 h 25"/>
                <a:gd name="T2" fmla="*/ 12 w 375"/>
                <a:gd name="T3" fmla="*/ 25 h 25"/>
                <a:gd name="T4" fmla="*/ 0 w 375"/>
                <a:gd name="T5" fmla="*/ 13 h 25"/>
                <a:gd name="T6" fmla="*/ 12 w 375"/>
                <a:gd name="T7" fmla="*/ 0 h 25"/>
                <a:gd name="T8" fmla="*/ 363 w 375"/>
                <a:gd name="T9" fmla="*/ 0 h 25"/>
                <a:gd name="T10" fmla="*/ 375 w 375"/>
                <a:gd name="T11" fmla="*/ 13 h 25"/>
                <a:gd name="T12" fmla="*/ 363 w 37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75" h="25">
                  <a:moveTo>
                    <a:pt x="363" y="25"/>
                  </a:moveTo>
                  <a:cubicBezTo>
                    <a:pt x="12" y="25"/>
                    <a:pt x="12" y="25"/>
                    <a:pt x="12" y="25"/>
                  </a:cubicBezTo>
                  <a:cubicBezTo>
                    <a:pt x="5" y="25"/>
                    <a:pt x="0" y="19"/>
                    <a:pt x="0" y="13"/>
                  </a:cubicBezTo>
                  <a:cubicBezTo>
                    <a:pt x="0" y="6"/>
                    <a:pt x="5" y="0"/>
                    <a:pt x="12" y="0"/>
                  </a:cubicBezTo>
                  <a:cubicBezTo>
                    <a:pt x="363" y="0"/>
                    <a:pt x="363" y="0"/>
                    <a:pt x="363" y="0"/>
                  </a:cubicBezTo>
                  <a:cubicBezTo>
                    <a:pt x="369" y="0"/>
                    <a:pt x="375" y="6"/>
                    <a:pt x="375" y="13"/>
                  </a:cubicBezTo>
                  <a:cubicBezTo>
                    <a:pt x="375" y="19"/>
                    <a:pt x="369" y="25"/>
                    <a:pt x="36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54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340B Resources</a:t>
            </a:r>
            <a:endParaRPr lang="en-US" dirty="0"/>
          </a:p>
        </p:txBody>
      </p:sp>
      <p:sp>
        <p:nvSpPr>
          <p:cNvPr id="7" name="Content Placeholder 3"/>
          <p:cNvSpPr>
            <a:spLocks noGrp="1"/>
          </p:cNvSpPr>
          <p:nvPr>
            <p:ph sz="quarter" idx="10"/>
          </p:nvPr>
        </p:nvSpPr>
        <p:spPr>
          <a:xfrm>
            <a:off x="466159" y="1272959"/>
            <a:ext cx="10586153" cy="4770032"/>
          </a:xfrm>
        </p:spPr>
        <p:txBody>
          <a:bodyPr>
            <a:noAutofit/>
          </a:bodyPr>
          <a:lstStyle/>
          <a:p>
            <a:pPr marL="0" indent="0">
              <a:lnSpc>
                <a:spcPct val="120000"/>
              </a:lnSpc>
              <a:spcBef>
                <a:spcPts val="0"/>
              </a:spcBef>
              <a:spcAft>
                <a:spcPts val="0"/>
              </a:spcAft>
              <a:buNone/>
            </a:pPr>
            <a:r>
              <a:rPr lang="en-US" b="1" dirty="0"/>
              <a:t>Program Compliance and Optimization</a:t>
            </a:r>
          </a:p>
          <a:p>
            <a:pPr>
              <a:lnSpc>
                <a:spcPct val="120000"/>
              </a:lnSpc>
              <a:spcBef>
                <a:spcPts val="0"/>
              </a:spcBef>
              <a:spcAft>
                <a:spcPts val="0"/>
              </a:spcAft>
            </a:pPr>
            <a:r>
              <a:rPr lang="en-US" sz="2400" dirty="0"/>
              <a:t>Lead </a:t>
            </a:r>
            <a:r>
              <a:rPr lang="en-US" sz="2400" dirty="0" err="1"/>
              <a:t>340B</a:t>
            </a:r>
            <a:r>
              <a:rPr lang="en-US" sz="2400" dirty="0"/>
              <a:t> self-audits</a:t>
            </a:r>
          </a:p>
          <a:p>
            <a:pPr lvl="1">
              <a:lnSpc>
                <a:spcPct val="120000"/>
              </a:lnSpc>
              <a:spcBef>
                <a:spcPts val="0"/>
              </a:spcBef>
              <a:spcAft>
                <a:spcPts val="0"/>
              </a:spcAft>
            </a:pPr>
            <a:r>
              <a:rPr lang="en-US" sz="2000" dirty="0"/>
              <a:t>Readiness for HRSA and manufacturer audits</a:t>
            </a:r>
          </a:p>
          <a:p>
            <a:pPr>
              <a:lnSpc>
                <a:spcPct val="120000"/>
              </a:lnSpc>
              <a:spcBef>
                <a:spcPts val="0"/>
              </a:spcBef>
              <a:spcAft>
                <a:spcPts val="0"/>
              </a:spcAft>
            </a:pPr>
            <a:r>
              <a:rPr lang="en-US" sz="2400" dirty="0"/>
              <a:t>Provide relationship and oversight of third parties</a:t>
            </a:r>
          </a:p>
          <a:p>
            <a:pPr lvl="1">
              <a:lnSpc>
                <a:spcPct val="120000"/>
              </a:lnSpc>
              <a:spcBef>
                <a:spcPts val="0"/>
              </a:spcBef>
              <a:spcAft>
                <a:spcPts val="0"/>
              </a:spcAft>
            </a:pPr>
            <a:r>
              <a:rPr lang="en-US" sz="2000" dirty="0" err="1"/>
              <a:t>340B</a:t>
            </a:r>
            <a:r>
              <a:rPr lang="en-US" sz="2000" dirty="0"/>
              <a:t> vendors</a:t>
            </a:r>
          </a:p>
          <a:p>
            <a:pPr lvl="1">
              <a:lnSpc>
                <a:spcPct val="120000"/>
              </a:lnSpc>
              <a:spcBef>
                <a:spcPts val="0"/>
              </a:spcBef>
              <a:spcAft>
                <a:spcPts val="0"/>
              </a:spcAft>
            </a:pPr>
            <a:r>
              <a:rPr lang="en-US" sz="2000" dirty="0"/>
              <a:t>Contract pharmacies</a:t>
            </a:r>
          </a:p>
          <a:p>
            <a:pPr>
              <a:lnSpc>
                <a:spcPct val="120000"/>
              </a:lnSpc>
              <a:spcBef>
                <a:spcPts val="0"/>
              </a:spcBef>
              <a:spcAft>
                <a:spcPts val="0"/>
              </a:spcAft>
            </a:pPr>
            <a:r>
              <a:rPr lang="en-US" sz="2400" dirty="0"/>
              <a:t>Optimize program value to the entity</a:t>
            </a:r>
          </a:p>
          <a:p>
            <a:pPr>
              <a:lnSpc>
                <a:spcPct val="120000"/>
              </a:lnSpc>
              <a:spcBef>
                <a:spcPts val="0"/>
              </a:spcBef>
              <a:spcAft>
                <a:spcPts val="0"/>
              </a:spcAft>
            </a:pPr>
            <a:r>
              <a:rPr lang="en-US" sz="2400" dirty="0"/>
              <a:t>Lead </a:t>
            </a:r>
            <a:r>
              <a:rPr lang="en-US" sz="2400" dirty="0" err="1"/>
              <a:t>340B</a:t>
            </a:r>
            <a:r>
              <a:rPr lang="en-US" sz="2400" dirty="0"/>
              <a:t> oversight council</a:t>
            </a:r>
          </a:p>
          <a:p>
            <a:pPr>
              <a:lnSpc>
                <a:spcPct val="120000"/>
              </a:lnSpc>
              <a:spcBef>
                <a:spcPts val="0"/>
              </a:spcBef>
              <a:spcAft>
                <a:spcPts val="0"/>
              </a:spcAft>
            </a:pPr>
            <a:r>
              <a:rPr lang="en-US" sz="2400" dirty="0"/>
              <a:t>Respond to manufacturer inquiries</a:t>
            </a:r>
          </a:p>
          <a:p>
            <a:pPr>
              <a:lnSpc>
                <a:spcPct val="120000"/>
              </a:lnSpc>
              <a:spcBef>
                <a:spcPts val="0"/>
              </a:spcBef>
              <a:spcAft>
                <a:spcPts val="0"/>
              </a:spcAft>
            </a:pPr>
            <a:r>
              <a:rPr lang="en-US" sz="2400" dirty="0"/>
              <a:t>Provide ongoing staff education</a:t>
            </a:r>
          </a:p>
          <a:p>
            <a:pPr>
              <a:lnSpc>
                <a:spcPct val="120000"/>
              </a:lnSpc>
              <a:spcBef>
                <a:spcPts val="0"/>
              </a:spcBef>
              <a:spcAft>
                <a:spcPts val="0"/>
              </a:spcAft>
            </a:pPr>
            <a:r>
              <a:rPr lang="en-US" sz="2400" dirty="0"/>
              <a:t>Communicate </a:t>
            </a:r>
            <a:r>
              <a:rPr lang="en-US" sz="2400" dirty="0" err="1"/>
              <a:t>340B</a:t>
            </a:r>
            <a:r>
              <a:rPr lang="en-US" sz="2400" dirty="0"/>
              <a:t> savings and how they are used</a:t>
            </a:r>
          </a:p>
        </p:txBody>
      </p:sp>
      <p:grpSp>
        <p:nvGrpSpPr>
          <p:cNvPr id="4" name="Resources"/>
          <p:cNvGrpSpPr>
            <a:grpSpLocks noChangeAspect="1"/>
          </p:cNvGrpSpPr>
          <p:nvPr/>
        </p:nvGrpSpPr>
        <p:grpSpPr bwMode="auto">
          <a:xfrm>
            <a:off x="9354052" y="4044369"/>
            <a:ext cx="2295976" cy="2111375"/>
            <a:chOff x="6245" y="3142"/>
            <a:chExt cx="796" cy="732"/>
          </a:xfrm>
          <a:solidFill>
            <a:srgbClr val="0CA0DB"/>
          </a:solidFill>
        </p:grpSpPr>
        <p:sp>
          <p:nvSpPr>
            <p:cNvPr id="5" name="Freeform 59"/>
            <p:cNvSpPr>
              <a:spLocks noEditPoints="1"/>
            </p:cNvSpPr>
            <p:nvPr/>
          </p:nvSpPr>
          <p:spPr bwMode="auto">
            <a:xfrm>
              <a:off x="6250" y="3144"/>
              <a:ext cx="789" cy="726"/>
            </a:xfrm>
            <a:custGeom>
              <a:avLst/>
              <a:gdLst>
                <a:gd name="T0" fmla="*/ 10 w 331"/>
                <a:gd name="T1" fmla="*/ 19 h 304"/>
                <a:gd name="T2" fmla="*/ 10 w 331"/>
                <a:gd name="T3" fmla="*/ 294 h 304"/>
                <a:gd name="T4" fmla="*/ 83 w 331"/>
                <a:gd name="T5" fmla="*/ 296 h 304"/>
                <a:gd name="T6" fmla="*/ 90 w 331"/>
                <a:gd name="T7" fmla="*/ 23 h 304"/>
                <a:gd name="T8" fmla="*/ 83 w 331"/>
                <a:gd name="T9" fmla="*/ 17 h 304"/>
                <a:gd name="T10" fmla="*/ 266 w 331"/>
                <a:gd name="T11" fmla="*/ 197 h 304"/>
                <a:gd name="T12" fmla="*/ 254 w 331"/>
                <a:gd name="T13" fmla="*/ 57 h 304"/>
                <a:gd name="T14" fmla="*/ 123 w 331"/>
                <a:gd name="T15" fmla="*/ 208 h 304"/>
                <a:gd name="T16" fmla="*/ 123 w 331"/>
                <a:gd name="T17" fmla="*/ 57 h 304"/>
                <a:gd name="T18" fmla="*/ 158 w 331"/>
                <a:gd name="T19" fmla="*/ 252 h 304"/>
                <a:gd name="T20" fmla="*/ 150 w 331"/>
                <a:gd name="T21" fmla="*/ 61 h 304"/>
                <a:gd name="T22" fmla="*/ 158 w 331"/>
                <a:gd name="T23" fmla="*/ 252 h 304"/>
                <a:gd name="T24" fmla="*/ 210 w 331"/>
                <a:gd name="T25" fmla="*/ 18 h 304"/>
                <a:gd name="T26" fmla="*/ 205 w 331"/>
                <a:gd name="T27" fmla="*/ 25 h 304"/>
                <a:gd name="T28" fmla="*/ 241 w 331"/>
                <a:gd name="T29" fmla="*/ 289 h 304"/>
                <a:gd name="T30" fmla="*/ 248 w 331"/>
                <a:gd name="T31" fmla="*/ 294 h 304"/>
                <a:gd name="T32" fmla="*/ 317 w 331"/>
                <a:gd name="T33" fmla="*/ 285 h 304"/>
                <a:gd name="T34" fmla="*/ 322 w 331"/>
                <a:gd name="T35" fmla="*/ 278 h 304"/>
                <a:gd name="T36" fmla="*/ 286 w 331"/>
                <a:gd name="T37" fmla="*/ 14 h 304"/>
                <a:gd name="T38" fmla="*/ 279 w 331"/>
                <a:gd name="T39" fmla="*/ 9 h 304"/>
                <a:gd name="T40" fmla="*/ 209 w 331"/>
                <a:gd name="T41" fmla="*/ 10 h 304"/>
                <a:gd name="T42" fmla="*/ 200 w 331"/>
                <a:gd name="T43" fmla="*/ 16 h 304"/>
                <a:gd name="T44" fmla="*/ 233 w 331"/>
                <a:gd name="T45" fmla="*/ 290 h 304"/>
                <a:gd name="T46" fmla="*/ 238 w 331"/>
                <a:gd name="T47" fmla="*/ 300 h 304"/>
                <a:gd name="T48" fmla="*/ 249 w 331"/>
                <a:gd name="T49" fmla="*/ 302 h 304"/>
                <a:gd name="T50" fmla="*/ 327 w 331"/>
                <a:gd name="T51" fmla="*/ 287 h 304"/>
                <a:gd name="T52" fmla="*/ 330 w 331"/>
                <a:gd name="T53" fmla="*/ 277 h 304"/>
                <a:gd name="T54" fmla="*/ 294 w 331"/>
                <a:gd name="T55" fmla="*/ 13 h 304"/>
                <a:gd name="T56" fmla="*/ 288 w 331"/>
                <a:gd name="T57" fmla="*/ 4 h 304"/>
                <a:gd name="T58" fmla="*/ 209 w 331"/>
                <a:gd name="T59" fmla="*/ 10 h 304"/>
                <a:gd name="T60" fmla="*/ 99 w 331"/>
                <a:gd name="T61" fmla="*/ 19 h 304"/>
                <a:gd name="T62" fmla="*/ 99 w 331"/>
                <a:gd name="T63" fmla="*/ 294 h 304"/>
                <a:gd name="T64" fmla="*/ 173 w 331"/>
                <a:gd name="T65" fmla="*/ 296 h 304"/>
                <a:gd name="T66" fmla="*/ 179 w 331"/>
                <a:gd name="T67" fmla="*/ 23 h 304"/>
                <a:gd name="T68" fmla="*/ 173 w 331"/>
                <a:gd name="T69" fmla="*/ 17 h 304"/>
                <a:gd name="T70" fmla="*/ 183 w 331"/>
                <a:gd name="T71" fmla="*/ 13 h 304"/>
                <a:gd name="T72" fmla="*/ 188 w 331"/>
                <a:gd name="T73" fmla="*/ 289 h 304"/>
                <a:gd name="T74" fmla="*/ 104 w 331"/>
                <a:gd name="T75" fmla="*/ 304 h 304"/>
                <a:gd name="T76" fmla="*/ 94 w 331"/>
                <a:gd name="T77" fmla="*/ 299 h 304"/>
                <a:gd name="T78" fmla="*/ 83 w 331"/>
                <a:gd name="T79" fmla="*/ 304 h 304"/>
                <a:gd name="T80" fmla="*/ 4 w 331"/>
                <a:gd name="T81" fmla="*/ 300 h 304"/>
                <a:gd name="T82" fmla="*/ 0 w 331"/>
                <a:gd name="T83" fmla="*/ 23 h 304"/>
                <a:gd name="T84" fmla="*/ 14 w 331"/>
                <a:gd name="T85" fmla="*/ 9 h 304"/>
                <a:gd name="T86" fmla="*/ 93 w 331"/>
                <a:gd name="T87" fmla="*/ 13 h 304"/>
                <a:gd name="T88" fmla="*/ 94 w 331"/>
                <a:gd name="T89" fmla="*/ 13 h 304"/>
                <a:gd name="T90" fmla="*/ 49 w 331"/>
                <a:gd name="T91" fmla="*/ 208 h 304"/>
                <a:gd name="T92" fmla="*/ 49 w 331"/>
                <a:gd name="T93"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304">
                  <a:moveTo>
                    <a:pt x="83" y="17"/>
                  </a:moveTo>
                  <a:cubicBezTo>
                    <a:pt x="14" y="17"/>
                    <a:pt x="14" y="17"/>
                    <a:pt x="14" y="17"/>
                  </a:cubicBezTo>
                  <a:cubicBezTo>
                    <a:pt x="12" y="17"/>
                    <a:pt x="11" y="18"/>
                    <a:pt x="10" y="19"/>
                  </a:cubicBezTo>
                  <a:cubicBezTo>
                    <a:pt x="8" y="20"/>
                    <a:pt x="8" y="22"/>
                    <a:pt x="8" y="23"/>
                  </a:cubicBezTo>
                  <a:cubicBezTo>
                    <a:pt x="8" y="289"/>
                    <a:pt x="8" y="289"/>
                    <a:pt x="8" y="289"/>
                  </a:cubicBezTo>
                  <a:cubicBezTo>
                    <a:pt x="8" y="291"/>
                    <a:pt x="8" y="293"/>
                    <a:pt x="10" y="294"/>
                  </a:cubicBezTo>
                  <a:cubicBezTo>
                    <a:pt x="10" y="294"/>
                    <a:pt x="10" y="294"/>
                    <a:pt x="10" y="294"/>
                  </a:cubicBezTo>
                  <a:cubicBezTo>
                    <a:pt x="11" y="295"/>
                    <a:pt x="12" y="296"/>
                    <a:pt x="14" y="296"/>
                  </a:cubicBezTo>
                  <a:cubicBezTo>
                    <a:pt x="83" y="296"/>
                    <a:pt x="83" y="296"/>
                    <a:pt x="83" y="296"/>
                  </a:cubicBezTo>
                  <a:cubicBezTo>
                    <a:pt x="85" y="296"/>
                    <a:pt x="87" y="295"/>
                    <a:pt x="88" y="294"/>
                  </a:cubicBezTo>
                  <a:cubicBezTo>
                    <a:pt x="89" y="293"/>
                    <a:pt x="90" y="291"/>
                    <a:pt x="90" y="289"/>
                  </a:cubicBezTo>
                  <a:cubicBezTo>
                    <a:pt x="90" y="23"/>
                    <a:pt x="90" y="23"/>
                    <a:pt x="90" y="23"/>
                  </a:cubicBezTo>
                  <a:cubicBezTo>
                    <a:pt x="90" y="22"/>
                    <a:pt x="89" y="20"/>
                    <a:pt x="88" y="19"/>
                  </a:cubicBezTo>
                  <a:cubicBezTo>
                    <a:pt x="88" y="19"/>
                    <a:pt x="88" y="19"/>
                    <a:pt x="88" y="19"/>
                  </a:cubicBezTo>
                  <a:cubicBezTo>
                    <a:pt x="86" y="18"/>
                    <a:pt x="85" y="17"/>
                    <a:pt x="83" y="17"/>
                  </a:cubicBezTo>
                  <a:close/>
                  <a:moveTo>
                    <a:pt x="274" y="196"/>
                  </a:moveTo>
                  <a:cubicBezTo>
                    <a:pt x="274" y="198"/>
                    <a:pt x="272" y="200"/>
                    <a:pt x="270" y="200"/>
                  </a:cubicBezTo>
                  <a:cubicBezTo>
                    <a:pt x="268" y="201"/>
                    <a:pt x="266" y="199"/>
                    <a:pt x="266" y="197"/>
                  </a:cubicBezTo>
                  <a:cubicBezTo>
                    <a:pt x="246" y="58"/>
                    <a:pt x="246" y="58"/>
                    <a:pt x="246" y="58"/>
                  </a:cubicBezTo>
                  <a:cubicBezTo>
                    <a:pt x="246" y="55"/>
                    <a:pt x="248" y="53"/>
                    <a:pt x="250" y="53"/>
                  </a:cubicBezTo>
                  <a:cubicBezTo>
                    <a:pt x="252" y="53"/>
                    <a:pt x="254" y="54"/>
                    <a:pt x="254" y="57"/>
                  </a:cubicBezTo>
                  <a:cubicBezTo>
                    <a:pt x="274" y="196"/>
                    <a:pt x="274" y="196"/>
                    <a:pt x="274" y="196"/>
                  </a:cubicBezTo>
                  <a:close/>
                  <a:moveTo>
                    <a:pt x="127" y="204"/>
                  </a:moveTo>
                  <a:cubicBezTo>
                    <a:pt x="127" y="206"/>
                    <a:pt x="125" y="208"/>
                    <a:pt x="123" y="208"/>
                  </a:cubicBezTo>
                  <a:cubicBezTo>
                    <a:pt x="121" y="208"/>
                    <a:pt x="119" y="206"/>
                    <a:pt x="119" y="204"/>
                  </a:cubicBezTo>
                  <a:cubicBezTo>
                    <a:pt x="119" y="61"/>
                    <a:pt x="119" y="61"/>
                    <a:pt x="119" y="61"/>
                  </a:cubicBezTo>
                  <a:cubicBezTo>
                    <a:pt x="119" y="59"/>
                    <a:pt x="121" y="57"/>
                    <a:pt x="123" y="57"/>
                  </a:cubicBezTo>
                  <a:cubicBezTo>
                    <a:pt x="125" y="57"/>
                    <a:pt x="127" y="59"/>
                    <a:pt x="127" y="61"/>
                  </a:cubicBezTo>
                  <a:cubicBezTo>
                    <a:pt x="127" y="204"/>
                    <a:pt x="127" y="204"/>
                    <a:pt x="127" y="204"/>
                  </a:cubicBezTo>
                  <a:close/>
                  <a:moveTo>
                    <a:pt x="158" y="252"/>
                  </a:moveTo>
                  <a:cubicBezTo>
                    <a:pt x="158" y="254"/>
                    <a:pt x="156" y="256"/>
                    <a:pt x="154" y="256"/>
                  </a:cubicBezTo>
                  <a:cubicBezTo>
                    <a:pt x="152" y="256"/>
                    <a:pt x="150" y="254"/>
                    <a:pt x="150" y="252"/>
                  </a:cubicBezTo>
                  <a:cubicBezTo>
                    <a:pt x="150" y="61"/>
                    <a:pt x="150" y="61"/>
                    <a:pt x="150" y="61"/>
                  </a:cubicBezTo>
                  <a:cubicBezTo>
                    <a:pt x="150" y="59"/>
                    <a:pt x="152" y="57"/>
                    <a:pt x="154" y="57"/>
                  </a:cubicBezTo>
                  <a:cubicBezTo>
                    <a:pt x="156" y="57"/>
                    <a:pt x="158" y="59"/>
                    <a:pt x="158" y="61"/>
                  </a:cubicBezTo>
                  <a:cubicBezTo>
                    <a:pt x="158" y="252"/>
                    <a:pt x="158" y="252"/>
                    <a:pt x="158" y="252"/>
                  </a:cubicBezTo>
                  <a:close/>
                  <a:moveTo>
                    <a:pt x="279" y="9"/>
                  </a:moveTo>
                  <a:cubicBezTo>
                    <a:pt x="210" y="18"/>
                    <a:pt x="210" y="18"/>
                    <a:pt x="210" y="18"/>
                  </a:cubicBezTo>
                  <a:cubicBezTo>
                    <a:pt x="210" y="18"/>
                    <a:pt x="210" y="18"/>
                    <a:pt x="210" y="18"/>
                  </a:cubicBezTo>
                  <a:cubicBezTo>
                    <a:pt x="208" y="19"/>
                    <a:pt x="207" y="20"/>
                    <a:pt x="206" y="21"/>
                  </a:cubicBezTo>
                  <a:cubicBezTo>
                    <a:pt x="206" y="21"/>
                    <a:pt x="206" y="21"/>
                    <a:pt x="206" y="21"/>
                  </a:cubicBezTo>
                  <a:cubicBezTo>
                    <a:pt x="205" y="22"/>
                    <a:pt x="205" y="24"/>
                    <a:pt x="205" y="25"/>
                  </a:cubicBezTo>
                  <a:cubicBezTo>
                    <a:pt x="205" y="25"/>
                    <a:pt x="205" y="25"/>
                    <a:pt x="205" y="25"/>
                  </a:cubicBezTo>
                  <a:cubicBezTo>
                    <a:pt x="241" y="289"/>
                    <a:pt x="241" y="289"/>
                    <a:pt x="241" y="289"/>
                  </a:cubicBezTo>
                  <a:cubicBezTo>
                    <a:pt x="241" y="289"/>
                    <a:pt x="241" y="289"/>
                    <a:pt x="241" y="289"/>
                  </a:cubicBezTo>
                  <a:cubicBezTo>
                    <a:pt x="241" y="291"/>
                    <a:pt x="242" y="292"/>
                    <a:pt x="243" y="293"/>
                  </a:cubicBezTo>
                  <a:cubicBezTo>
                    <a:pt x="243" y="293"/>
                    <a:pt x="243" y="293"/>
                    <a:pt x="243" y="293"/>
                  </a:cubicBezTo>
                  <a:cubicBezTo>
                    <a:pt x="245" y="294"/>
                    <a:pt x="246" y="294"/>
                    <a:pt x="248" y="294"/>
                  </a:cubicBezTo>
                  <a:cubicBezTo>
                    <a:pt x="248" y="294"/>
                    <a:pt x="248" y="294"/>
                    <a:pt x="248" y="294"/>
                  </a:cubicBezTo>
                  <a:cubicBezTo>
                    <a:pt x="317" y="285"/>
                    <a:pt x="317" y="285"/>
                    <a:pt x="317" y="285"/>
                  </a:cubicBezTo>
                  <a:cubicBezTo>
                    <a:pt x="317" y="285"/>
                    <a:pt x="317" y="285"/>
                    <a:pt x="317" y="285"/>
                  </a:cubicBezTo>
                  <a:cubicBezTo>
                    <a:pt x="318" y="285"/>
                    <a:pt x="320" y="284"/>
                    <a:pt x="321" y="282"/>
                  </a:cubicBezTo>
                  <a:cubicBezTo>
                    <a:pt x="321" y="282"/>
                    <a:pt x="321" y="282"/>
                    <a:pt x="321" y="282"/>
                  </a:cubicBezTo>
                  <a:cubicBezTo>
                    <a:pt x="322" y="281"/>
                    <a:pt x="322" y="280"/>
                    <a:pt x="322" y="278"/>
                  </a:cubicBezTo>
                  <a:cubicBezTo>
                    <a:pt x="322" y="278"/>
                    <a:pt x="322" y="278"/>
                    <a:pt x="322" y="278"/>
                  </a:cubicBezTo>
                  <a:cubicBezTo>
                    <a:pt x="286" y="14"/>
                    <a:pt x="286" y="14"/>
                    <a:pt x="286" y="14"/>
                  </a:cubicBezTo>
                  <a:cubicBezTo>
                    <a:pt x="286" y="14"/>
                    <a:pt x="286" y="14"/>
                    <a:pt x="286" y="14"/>
                  </a:cubicBezTo>
                  <a:cubicBezTo>
                    <a:pt x="286" y="13"/>
                    <a:pt x="285" y="11"/>
                    <a:pt x="283" y="10"/>
                  </a:cubicBezTo>
                  <a:cubicBezTo>
                    <a:pt x="283" y="10"/>
                    <a:pt x="283" y="10"/>
                    <a:pt x="283" y="10"/>
                  </a:cubicBezTo>
                  <a:cubicBezTo>
                    <a:pt x="282" y="9"/>
                    <a:pt x="281" y="9"/>
                    <a:pt x="279" y="9"/>
                  </a:cubicBezTo>
                  <a:cubicBezTo>
                    <a:pt x="279" y="9"/>
                    <a:pt x="279" y="9"/>
                    <a:pt x="279" y="9"/>
                  </a:cubicBezTo>
                  <a:close/>
                  <a:moveTo>
                    <a:pt x="209" y="10"/>
                  </a:moveTo>
                  <a:cubicBezTo>
                    <a:pt x="209" y="10"/>
                    <a:pt x="209" y="10"/>
                    <a:pt x="209" y="10"/>
                  </a:cubicBezTo>
                  <a:cubicBezTo>
                    <a:pt x="205" y="11"/>
                    <a:pt x="202" y="13"/>
                    <a:pt x="200" y="16"/>
                  </a:cubicBezTo>
                  <a:cubicBezTo>
                    <a:pt x="200" y="16"/>
                    <a:pt x="200" y="16"/>
                    <a:pt x="200" y="16"/>
                  </a:cubicBezTo>
                  <a:cubicBezTo>
                    <a:pt x="200" y="16"/>
                    <a:pt x="200" y="16"/>
                    <a:pt x="200" y="16"/>
                  </a:cubicBezTo>
                  <a:cubicBezTo>
                    <a:pt x="197" y="19"/>
                    <a:pt x="196" y="22"/>
                    <a:pt x="197" y="26"/>
                  </a:cubicBezTo>
                  <a:cubicBezTo>
                    <a:pt x="197" y="26"/>
                    <a:pt x="197" y="27"/>
                    <a:pt x="197" y="27"/>
                  </a:cubicBezTo>
                  <a:cubicBezTo>
                    <a:pt x="233" y="290"/>
                    <a:pt x="233" y="290"/>
                    <a:pt x="233" y="290"/>
                  </a:cubicBezTo>
                  <a:cubicBezTo>
                    <a:pt x="233" y="290"/>
                    <a:pt x="233" y="290"/>
                    <a:pt x="233" y="290"/>
                  </a:cubicBezTo>
                  <a:cubicBezTo>
                    <a:pt x="234" y="294"/>
                    <a:pt x="236" y="297"/>
                    <a:pt x="238" y="300"/>
                  </a:cubicBezTo>
                  <a:cubicBezTo>
                    <a:pt x="238" y="300"/>
                    <a:pt x="238" y="300"/>
                    <a:pt x="238" y="300"/>
                  </a:cubicBezTo>
                  <a:cubicBezTo>
                    <a:pt x="238" y="300"/>
                    <a:pt x="238" y="300"/>
                    <a:pt x="238" y="300"/>
                  </a:cubicBezTo>
                  <a:cubicBezTo>
                    <a:pt x="241" y="302"/>
                    <a:pt x="245" y="303"/>
                    <a:pt x="249" y="302"/>
                  </a:cubicBezTo>
                  <a:cubicBezTo>
                    <a:pt x="249" y="302"/>
                    <a:pt x="249" y="302"/>
                    <a:pt x="249" y="302"/>
                  </a:cubicBezTo>
                  <a:cubicBezTo>
                    <a:pt x="318" y="293"/>
                    <a:pt x="318" y="293"/>
                    <a:pt x="318" y="293"/>
                  </a:cubicBezTo>
                  <a:cubicBezTo>
                    <a:pt x="318" y="293"/>
                    <a:pt x="318" y="293"/>
                    <a:pt x="318" y="293"/>
                  </a:cubicBezTo>
                  <a:cubicBezTo>
                    <a:pt x="322" y="292"/>
                    <a:pt x="325" y="290"/>
                    <a:pt x="327" y="287"/>
                  </a:cubicBezTo>
                  <a:cubicBezTo>
                    <a:pt x="327" y="287"/>
                    <a:pt x="327" y="287"/>
                    <a:pt x="327" y="287"/>
                  </a:cubicBezTo>
                  <a:cubicBezTo>
                    <a:pt x="327" y="287"/>
                    <a:pt x="327" y="287"/>
                    <a:pt x="327" y="287"/>
                  </a:cubicBezTo>
                  <a:cubicBezTo>
                    <a:pt x="329" y="285"/>
                    <a:pt x="331" y="281"/>
                    <a:pt x="330" y="277"/>
                  </a:cubicBezTo>
                  <a:cubicBezTo>
                    <a:pt x="330" y="277"/>
                    <a:pt x="330" y="277"/>
                    <a:pt x="330" y="276"/>
                  </a:cubicBezTo>
                  <a:cubicBezTo>
                    <a:pt x="294" y="13"/>
                    <a:pt x="294" y="13"/>
                    <a:pt x="294" y="13"/>
                  </a:cubicBezTo>
                  <a:cubicBezTo>
                    <a:pt x="294" y="13"/>
                    <a:pt x="294" y="13"/>
                    <a:pt x="294" y="13"/>
                  </a:cubicBezTo>
                  <a:cubicBezTo>
                    <a:pt x="293" y="9"/>
                    <a:pt x="291" y="6"/>
                    <a:pt x="288" y="4"/>
                  </a:cubicBezTo>
                  <a:cubicBezTo>
                    <a:pt x="288" y="4"/>
                    <a:pt x="288" y="4"/>
                    <a:pt x="288" y="4"/>
                  </a:cubicBezTo>
                  <a:cubicBezTo>
                    <a:pt x="288" y="4"/>
                    <a:pt x="288" y="4"/>
                    <a:pt x="288" y="4"/>
                  </a:cubicBezTo>
                  <a:cubicBezTo>
                    <a:pt x="286" y="2"/>
                    <a:pt x="282" y="0"/>
                    <a:pt x="278" y="1"/>
                  </a:cubicBezTo>
                  <a:cubicBezTo>
                    <a:pt x="278" y="1"/>
                    <a:pt x="278" y="1"/>
                    <a:pt x="278" y="1"/>
                  </a:cubicBezTo>
                  <a:cubicBezTo>
                    <a:pt x="209" y="10"/>
                    <a:pt x="209" y="10"/>
                    <a:pt x="209" y="10"/>
                  </a:cubicBezTo>
                  <a:close/>
                  <a:moveTo>
                    <a:pt x="173" y="17"/>
                  </a:moveTo>
                  <a:cubicBezTo>
                    <a:pt x="104" y="17"/>
                    <a:pt x="104" y="17"/>
                    <a:pt x="104" y="17"/>
                  </a:cubicBezTo>
                  <a:cubicBezTo>
                    <a:pt x="102" y="17"/>
                    <a:pt x="101" y="18"/>
                    <a:pt x="99" y="19"/>
                  </a:cubicBezTo>
                  <a:cubicBezTo>
                    <a:pt x="98" y="20"/>
                    <a:pt x="98" y="22"/>
                    <a:pt x="98" y="23"/>
                  </a:cubicBezTo>
                  <a:cubicBezTo>
                    <a:pt x="98" y="289"/>
                    <a:pt x="98" y="289"/>
                    <a:pt x="98" y="289"/>
                  </a:cubicBezTo>
                  <a:cubicBezTo>
                    <a:pt x="98" y="291"/>
                    <a:pt x="98" y="293"/>
                    <a:pt x="99" y="294"/>
                  </a:cubicBezTo>
                  <a:cubicBezTo>
                    <a:pt x="99" y="294"/>
                    <a:pt x="99" y="294"/>
                    <a:pt x="99" y="294"/>
                  </a:cubicBezTo>
                  <a:cubicBezTo>
                    <a:pt x="101" y="295"/>
                    <a:pt x="102" y="296"/>
                    <a:pt x="104" y="296"/>
                  </a:cubicBezTo>
                  <a:cubicBezTo>
                    <a:pt x="173" y="296"/>
                    <a:pt x="173" y="296"/>
                    <a:pt x="173" y="296"/>
                  </a:cubicBezTo>
                  <a:cubicBezTo>
                    <a:pt x="175" y="296"/>
                    <a:pt x="176" y="295"/>
                    <a:pt x="178" y="294"/>
                  </a:cubicBezTo>
                  <a:cubicBezTo>
                    <a:pt x="179" y="293"/>
                    <a:pt x="179" y="291"/>
                    <a:pt x="179" y="289"/>
                  </a:cubicBezTo>
                  <a:cubicBezTo>
                    <a:pt x="179" y="23"/>
                    <a:pt x="179" y="23"/>
                    <a:pt x="179" y="23"/>
                  </a:cubicBezTo>
                  <a:cubicBezTo>
                    <a:pt x="179" y="22"/>
                    <a:pt x="179" y="20"/>
                    <a:pt x="178" y="19"/>
                  </a:cubicBezTo>
                  <a:cubicBezTo>
                    <a:pt x="177" y="19"/>
                    <a:pt x="177" y="19"/>
                    <a:pt x="177" y="19"/>
                  </a:cubicBezTo>
                  <a:cubicBezTo>
                    <a:pt x="176" y="18"/>
                    <a:pt x="175" y="17"/>
                    <a:pt x="173" y="17"/>
                  </a:cubicBezTo>
                  <a:close/>
                  <a:moveTo>
                    <a:pt x="104" y="9"/>
                  </a:moveTo>
                  <a:cubicBezTo>
                    <a:pt x="173" y="9"/>
                    <a:pt x="173" y="9"/>
                    <a:pt x="173" y="9"/>
                  </a:cubicBezTo>
                  <a:cubicBezTo>
                    <a:pt x="177" y="9"/>
                    <a:pt x="181" y="10"/>
                    <a:pt x="183" y="13"/>
                  </a:cubicBezTo>
                  <a:cubicBezTo>
                    <a:pt x="183" y="13"/>
                    <a:pt x="183" y="13"/>
                    <a:pt x="183" y="13"/>
                  </a:cubicBezTo>
                  <a:cubicBezTo>
                    <a:pt x="186" y="16"/>
                    <a:pt x="188" y="19"/>
                    <a:pt x="188" y="23"/>
                  </a:cubicBezTo>
                  <a:cubicBezTo>
                    <a:pt x="188" y="289"/>
                    <a:pt x="188" y="289"/>
                    <a:pt x="188" y="289"/>
                  </a:cubicBezTo>
                  <a:cubicBezTo>
                    <a:pt x="188" y="293"/>
                    <a:pt x="186" y="297"/>
                    <a:pt x="183" y="300"/>
                  </a:cubicBezTo>
                  <a:cubicBezTo>
                    <a:pt x="181" y="302"/>
                    <a:pt x="177" y="304"/>
                    <a:pt x="173" y="304"/>
                  </a:cubicBezTo>
                  <a:cubicBezTo>
                    <a:pt x="104" y="304"/>
                    <a:pt x="104" y="304"/>
                    <a:pt x="104" y="304"/>
                  </a:cubicBezTo>
                  <a:cubicBezTo>
                    <a:pt x="100" y="304"/>
                    <a:pt x="96" y="302"/>
                    <a:pt x="94" y="300"/>
                  </a:cubicBezTo>
                  <a:cubicBezTo>
                    <a:pt x="94" y="300"/>
                    <a:pt x="94" y="300"/>
                    <a:pt x="94" y="300"/>
                  </a:cubicBezTo>
                  <a:cubicBezTo>
                    <a:pt x="94" y="299"/>
                    <a:pt x="94" y="299"/>
                    <a:pt x="94" y="299"/>
                  </a:cubicBezTo>
                  <a:cubicBezTo>
                    <a:pt x="94" y="299"/>
                    <a:pt x="94" y="299"/>
                    <a:pt x="94" y="299"/>
                  </a:cubicBezTo>
                  <a:cubicBezTo>
                    <a:pt x="93" y="300"/>
                    <a:pt x="93" y="300"/>
                    <a:pt x="93" y="300"/>
                  </a:cubicBezTo>
                  <a:cubicBezTo>
                    <a:pt x="91" y="302"/>
                    <a:pt x="87" y="304"/>
                    <a:pt x="83" y="304"/>
                  </a:cubicBezTo>
                  <a:cubicBezTo>
                    <a:pt x="14" y="304"/>
                    <a:pt x="14" y="304"/>
                    <a:pt x="14" y="304"/>
                  </a:cubicBezTo>
                  <a:cubicBezTo>
                    <a:pt x="10" y="304"/>
                    <a:pt x="6" y="302"/>
                    <a:pt x="4" y="300"/>
                  </a:cubicBezTo>
                  <a:cubicBezTo>
                    <a:pt x="4" y="300"/>
                    <a:pt x="4" y="300"/>
                    <a:pt x="4" y="300"/>
                  </a:cubicBezTo>
                  <a:cubicBezTo>
                    <a:pt x="4" y="299"/>
                    <a:pt x="4" y="299"/>
                    <a:pt x="4" y="299"/>
                  </a:cubicBezTo>
                  <a:cubicBezTo>
                    <a:pt x="1" y="297"/>
                    <a:pt x="0" y="293"/>
                    <a:pt x="0" y="289"/>
                  </a:cubicBezTo>
                  <a:cubicBezTo>
                    <a:pt x="0" y="23"/>
                    <a:pt x="0" y="23"/>
                    <a:pt x="0" y="23"/>
                  </a:cubicBezTo>
                  <a:cubicBezTo>
                    <a:pt x="0" y="19"/>
                    <a:pt x="1" y="16"/>
                    <a:pt x="4" y="13"/>
                  </a:cubicBezTo>
                  <a:cubicBezTo>
                    <a:pt x="4" y="13"/>
                    <a:pt x="4" y="13"/>
                    <a:pt x="4" y="13"/>
                  </a:cubicBezTo>
                  <a:cubicBezTo>
                    <a:pt x="6" y="11"/>
                    <a:pt x="10" y="9"/>
                    <a:pt x="14" y="9"/>
                  </a:cubicBezTo>
                  <a:cubicBezTo>
                    <a:pt x="83" y="9"/>
                    <a:pt x="83" y="9"/>
                    <a:pt x="83" y="9"/>
                  </a:cubicBezTo>
                  <a:cubicBezTo>
                    <a:pt x="87" y="9"/>
                    <a:pt x="91" y="10"/>
                    <a:pt x="93" y="13"/>
                  </a:cubicBezTo>
                  <a:cubicBezTo>
                    <a:pt x="93" y="13"/>
                    <a:pt x="93" y="13"/>
                    <a:pt x="93" y="13"/>
                  </a:cubicBezTo>
                  <a:cubicBezTo>
                    <a:pt x="94" y="13"/>
                    <a:pt x="94" y="13"/>
                    <a:pt x="94" y="13"/>
                  </a:cubicBezTo>
                  <a:cubicBezTo>
                    <a:pt x="94" y="13"/>
                    <a:pt x="94" y="13"/>
                    <a:pt x="94" y="13"/>
                  </a:cubicBezTo>
                  <a:cubicBezTo>
                    <a:pt x="94" y="13"/>
                    <a:pt x="94" y="13"/>
                    <a:pt x="94" y="13"/>
                  </a:cubicBezTo>
                  <a:cubicBezTo>
                    <a:pt x="96" y="11"/>
                    <a:pt x="100" y="9"/>
                    <a:pt x="104" y="9"/>
                  </a:cubicBezTo>
                  <a:close/>
                  <a:moveTo>
                    <a:pt x="53" y="204"/>
                  </a:moveTo>
                  <a:cubicBezTo>
                    <a:pt x="53" y="206"/>
                    <a:pt x="51" y="208"/>
                    <a:pt x="49" y="208"/>
                  </a:cubicBezTo>
                  <a:cubicBezTo>
                    <a:pt x="46" y="208"/>
                    <a:pt x="45" y="206"/>
                    <a:pt x="45" y="204"/>
                  </a:cubicBezTo>
                  <a:cubicBezTo>
                    <a:pt x="45" y="61"/>
                    <a:pt x="45" y="61"/>
                    <a:pt x="45" y="61"/>
                  </a:cubicBezTo>
                  <a:cubicBezTo>
                    <a:pt x="45" y="59"/>
                    <a:pt x="46" y="57"/>
                    <a:pt x="49" y="57"/>
                  </a:cubicBezTo>
                  <a:cubicBezTo>
                    <a:pt x="51" y="57"/>
                    <a:pt x="53" y="59"/>
                    <a:pt x="53" y="61"/>
                  </a:cubicBezTo>
                  <a:lnTo>
                    <a:pt x="5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0"/>
            <p:cNvSpPr>
              <a:spLocks noEditPoints="1"/>
            </p:cNvSpPr>
            <p:nvPr/>
          </p:nvSpPr>
          <p:spPr bwMode="auto">
            <a:xfrm>
              <a:off x="6245" y="3142"/>
              <a:ext cx="796" cy="732"/>
            </a:xfrm>
            <a:custGeom>
              <a:avLst/>
              <a:gdLst>
                <a:gd name="T0" fmla="*/ 16 w 334"/>
                <a:gd name="T1" fmla="*/ 307 h 307"/>
                <a:gd name="T2" fmla="*/ 4 w 334"/>
                <a:gd name="T3" fmla="*/ 13 h 307"/>
                <a:gd name="T4" fmla="*/ 96 w 334"/>
                <a:gd name="T5" fmla="*/ 12 h 307"/>
                <a:gd name="T6" fmla="*/ 191 w 334"/>
                <a:gd name="T7" fmla="*/ 290 h 307"/>
                <a:gd name="T8" fmla="*/ 175 w 334"/>
                <a:gd name="T9" fmla="*/ 303 h 307"/>
                <a:gd name="T10" fmla="*/ 184 w 334"/>
                <a:gd name="T11" fmla="*/ 15 h 307"/>
                <a:gd name="T12" fmla="*/ 96 w 334"/>
                <a:gd name="T13" fmla="*/ 17 h 307"/>
                <a:gd name="T14" fmla="*/ 85 w 334"/>
                <a:gd name="T15" fmla="*/ 12 h 307"/>
                <a:gd name="T16" fmla="*/ 3 w 334"/>
                <a:gd name="T17" fmla="*/ 290 h 307"/>
                <a:gd name="T18" fmla="*/ 94 w 334"/>
                <a:gd name="T19" fmla="*/ 299 h 307"/>
                <a:gd name="T20" fmla="*/ 237 w 334"/>
                <a:gd name="T21" fmla="*/ 300 h 307"/>
                <a:gd name="T22" fmla="*/ 197 w 334"/>
                <a:gd name="T23" fmla="*/ 27 h 307"/>
                <a:gd name="T24" fmla="*/ 211 w 334"/>
                <a:gd name="T25" fmla="*/ 10 h 307"/>
                <a:gd name="T26" fmla="*/ 293 w 334"/>
                <a:gd name="T27" fmla="*/ 5 h 307"/>
                <a:gd name="T28" fmla="*/ 331 w 334"/>
                <a:gd name="T29" fmla="*/ 289 h 307"/>
                <a:gd name="T30" fmla="*/ 327 w 334"/>
                <a:gd name="T31" fmla="*/ 294 h 307"/>
                <a:gd name="T32" fmla="*/ 251 w 334"/>
                <a:gd name="T33" fmla="*/ 305 h 307"/>
                <a:gd name="T34" fmla="*/ 320 w 334"/>
                <a:gd name="T35" fmla="*/ 292 h 307"/>
                <a:gd name="T36" fmla="*/ 294 w 334"/>
                <a:gd name="T37" fmla="*/ 14 h 307"/>
                <a:gd name="T38" fmla="*/ 280 w 334"/>
                <a:gd name="T39" fmla="*/ 4 h 307"/>
                <a:gd name="T40" fmla="*/ 202 w 334"/>
                <a:gd name="T41" fmla="*/ 19 h 307"/>
                <a:gd name="T42" fmla="*/ 237 w 334"/>
                <a:gd name="T43" fmla="*/ 291 h 307"/>
                <a:gd name="T44" fmla="*/ 106 w 334"/>
                <a:gd name="T45" fmla="*/ 298 h 307"/>
                <a:gd name="T46" fmla="*/ 98 w 334"/>
                <a:gd name="T47" fmla="*/ 24 h 307"/>
                <a:gd name="T48" fmla="*/ 183 w 334"/>
                <a:gd name="T49" fmla="*/ 24 h 307"/>
                <a:gd name="T50" fmla="*/ 103 w 334"/>
                <a:gd name="T51" fmla="*/ 293 h 307"/>
                <a:gd name="T52" fmla="*/ 180 w 334"/>
                <a:gd name="T53" fmla="*/ 24 h 307"/>
                <a:gd name="T54" fmla="*/ 101 w 334"/>
                <a:gd name="T55" fmla="*/ 24 h 307"/>
                <a:gd name="T56" fmla="*/ 10 w 334"/>
                <a:gd name="T57" fmla="*/ 296 h 307"/>
                <a:gd name="T58" fmla="*/ 85 w 334"/>
                <a:gd name="T59" fmla="*/ 16 h 307"/>
                <a:gd name="T60" fmla="*/ 91 w 334"/>
                <a:gd name="T61" fmla="*/ 296 h 307"/>
                <a:gd name="T62" fmla="*/ 12 w 334"/>
                <a:gd name="T63" fmla="*/ 290 h 307"/>
                <a:gd name="T64" fmla="*/ 90 w 334"/>
                <a:gd name="T65" fmla="*/ 290 h 307"/>
                <a:gd name="T66" fmla="*/ 249 w 334"/>
                <a:gd name="T67" fmla="*/ 297 h 307"/>
                <a:gd name="T68" fmla="*/ 205 w 334"/>
                <a:gd name="T69" fmla="*/ 22 h 307"/>
                <a:gd name="T70" fmla="*/ 286 w 334"/>
                <a:gd name="T71" fmla="*/ 9 h 307"/>
                <a:gd name="T72" fmla="*/ 326 w 334"/>
                <a:gd name="T73" fmla="*/ 279 h 307"/>
                <a:gd name="T74" fmla="*/ 319 w 334"/>
                <a:gd name="T75" fmla="*/ 288 h 307"/>
                <a:gd name="T76" fmla="*/ 245 w 334"/>
                <a:gd name="T77" fmla="*/ 290 h 307"/>
                <a:gd name="T78" fmla="*/ 321 w 334"/>
                <a:gd name="T79" fmla="*/ 282 h 307"/>
                <a:gd name="T80" fmla="*/ 281 w 334"/>
                <a:gd name="T81" fmla="*/ 12 h 307"/>
                <a:gd name="T82" fmla="*/ 209 w 334"/>
                <a:gd name="T83" fmla="*/ 23 h 307"/>
                <a:gd name="T84" fmla="*/ 156 w 334"/>
                <a:gd name="T85" fmla="*/ 56 h 307"/>
                <a:gd name="T86" fmla="*/ 154 w 334"/>
                <a:gd name="T87" fmla="*/ 62 h 307"/>
                <a:gd name="T88" fmla="*/ 156 w 334"/>
                <a:gd name="T89" fmla="*/ 60 h 307"/>
                <a:gd name="T90" fmla="*/ 131 w 334"/>
                <a:gd name="T91" fmla="*/ 62 h 307"/>
                <a:gd name="T92" fmla="*/ 123 w 334"/>
                <a:gd name="T93" fmla="*/ 205 h 307"/>
                <a:gd name="T94" fmla="*/ 51 w 334"/>
                <a:gd name="T95" fmla="*/ 211 h 307"/>
                <a:gd name="T96" fmla="*/ 57 w 334"/>
                <a:gd name="T97" fmla="*/ 205 h 307"/>
                <a:gd name="T98" fmla="*/ 51 w 334"/>
                <a:gd name="T99" fmla="*/ 207 h 307"/>
                <a:gd name="T100" fmla="*/ 266 w 334"/>
                <a:gd name="T101" fmla="*/ 198 h 307"/>
                <a:gd name="T102" fmla="*/ 276 w 334"/>
                <a:gd name="T103" fmla="*/ 201 h 307"/>
                <a:gd name="T104" fmla="*/ 250 w 334"/>
                <a:gd name="T105" fmla="*/ 58 h 307"/>
                <a:gd name="T106" fmla="*/ 255 w 334"/>
                <a:gd name="T107" fmla="*/ 5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307">
                  <a:moveTo>
                    <a:pt x="175" y="307"/>
                  </a:moveTo>
                  <a:cubicBezTo>
                    <a:pt x="106" y="307"/>
                    <a:pt x="106" y="307"/>
                    <a:pt x="106" y="307"/>
                  </a:cubicBezTo>
                  <a:cubicBezTo>
                    <a:pt x="102" y="307"/>
                    <a:pt x="98" y="305"/>
                    <a:pt x="96" y="303"/>
                  </a:cubicBezTo>
                  <a:cubicBezTo>
                    <a:pt x="93" y="305"/>
                    <a:pt x="89" y="307"/>
                    <a:pt x="85" y="307"/>
                  </a:cubicBezTo>
                  <a:cubicBezTo>
                    <a:pt x="16" y="307"/>
                    <a:pt x="16" y="307"/>
                    <a:pt x="16" y="307"/>
                  </a:cubicBezTo>
                  <a:cubicBezTo>
                    <a:pt x="12" y="307"/>
                    <a:pt x="8" y="305"/>
                    <a:pt x="5" y="302"/>
                  </a:cubicBezTo>
                  <a:cubicBezTo>
                    <a:pt x="4" y="301"/>
                    <a:pt x="4" y="301"/>
                    <a:pt x="4" y="301"/>
                  </a:cubicBezTo>
                  <a:cubicBezTo>
                    <a:pt x="1" y="298"/>
                    <a:pt x="0" y="294"/>
                    <a:pt x="0" y="290"/>
                  </a:cubicBezTo>
                  <a:cubicBezTo>
                    <a:pt x="0" y="24"/>
                    <a:pt x="0" y="24"/>
                    <a:pt x="0" y="24"/>
                  </a:cubicBezTo>
                  <a:cubicBezTo>
                    <a:pt x="0" y="20"/>
                    <a:pt x="1" y="16"/>
                    <a:pt x="4" y="13"/>
                  </a:cubicBezTo>
                  <a:cubicBezTo>
                    <a:pt x="4" y="13"/>
                    <a:pt x="4" y="13"/>
                    <a:pt x="4" y="13"/>
                  </a:cubicBezTo>
                  <a:cubicBezTo>
                    <a:pt x="5" y="13"/>
                    <a:pt x="5" y="13"/>
                    <a:pt x="5" y="13"/>
                  </a:cubicBezTo>
                  <a:cubicBezTo>
                    <a:pt x="8" y="10"/>
                    <a:pt x="12" y="8"/>
                    <a:pt x="16" y="8"/>
                  </a:cubicBezTo>
                  <a:cubicBezTo>
                    <a:pt x="85" y="8"/>
                    <a:pt x="85" y="8"/>
                    <a:pt x="85" y="8"/>
                  </a:cubicBezTo>
                  <a:cubicBezTo>
                    <a:pt x="89" y="8"/>
                    <a:pt x="93" y="9"/>
                    <a:pt x="96" y="12"/>
                  </a:cubicBezTo>
                  <a:cubicBezTo>
                    <a:pt x="98" y="9"/>
                    <a:pt x="102" y="8"/>
                    <a:pt x="106" y="8"/>
                  </a:cubicBezTo>
                  <a:cubicBezTo>
                    <a:pt x="175" y="8"/>
                    <a:pt x="175" y="8"/>
                    <a:pt x="175" y="8"/>
                  </a:cubicBezTo>
                  <a:cubicBezTo>
                    <a:pt x="179" y="8"/>
                    <a:pt x="183" y="10"/>
                    <a:pt x="186" y="13"/>
                  </a:cubicBezTo>
                  <a:cubicBezTo>
                    <a:pt x="190" y="16"/>
                    <a:pt x="191" y="20"/>
                    <a:pt x="191" y="24"/>
                  </a:cubicBezTo>
                  <a:cubicBezTo>
                    <a:pt x="191" y="290"/>
                    <a:pt x="191" y="290"/>
                    <a:pt x="191" y="290"/>
                  </a:cubicBezTo>
                  <a:cubicBezTo>
                    <a:pt x="191" y="295"/>
                    <a:pt x="190" y="299"/>
                    <a:pt x="187" y="302"/>
                  </a:cubicBezTo>
                  <a:cubicBezTo>
                    <a:pt x="184" y="305"/>
                    <a:pt x="180" y="307"/>
                    <a:pt x="175" y="307"/>
                  </a:cubicBezTo>
                  <a:close/>
                  <a:moveTo>
                    <a:pt x="97" y="300"/>
                  </a:moveTo>
                  <a:cubicBezTo>
                    <a:pt x="100" y="302"/>
                    <a:pt x="103" y="303"/>
                    <a:pt x="106" y="303"/>
                  </a:cubicBezTo>
                  <a:cubicBezTo>
                    <a:pt x="175" y="303"/>
                    <a:pt x="175" y="303"/>
                    <a:pt x="175" y="303"/>
                  </a:cubicBezTo>
                  <a:cubicBezTo>
                    <a:pt x="179" y="303"/>
                    <a:pt x="182" y="302"/>
                    <a:pt x="184" y="299"/>
                  </a:cubicBezTo>
                  <a:cubicBezTo>
                    <a:pt x="186" y="297"/>
                    <a:pt x="188" y="294"/>
                    <a:pt x="188" y="290"/>
                  </a:cubicBezTo>
                  <a:cubicBezTo>
                    <a:pt x="188" y="24"/>
                    <a:pt x="188" y="24"/>
                    <a:pt x="188" y="24"/>
                  </a:cubicBezTo>
                  <a:cubicBezTo>
                    <a:pt x="188" y="21"/>
                    <a:pt x="186" y="18"/>
                    <a:pt x="184" y="15"/>
                  </a:cubicBezTo>
                  <a:cubicBezTo>
                    <a:pt x="184" y="15"/>
                    <a:pt x="184" y="15"/>
                    <a:pt x="184" y="15"/>
                  </a:cubicBezTo>
                  <a:cubicBezTo>
                    <a:pt x="182" y="13"/>
                    <a:pt x="178" y="12"/>
                    <a:pt x="175" y="12"/>
                  </a:cubicBezTo>
                  <a:cubicBezTo>
                    <a:pt x="106" y="12"/>
                    <a:pt x="106" y="12"/>
                    <a:pt x="106" y="12"/>
                  </a:cubicBezTo>
                  <a:cubicBezTo>
                    <a:pt x="103" y="12"/>
                    <a:pt x="100" y="13"/>
                    <a:pt x="98" y="15"/>
                  </a:cubicBezTo>
                  <a:cubicBezTo>
                    <a:pt x="98" y="15"/>
                    <a:pt x="98" y="15"/>
                    <a:pt x="98" y="15"/>
                  </a:cubicBezTo>
                  <a:cubicBezTo>
                    <a:pt x="96" y="17"/>
                    <a:pt x="96" y="17"/>
                    <a:pt x="96" y="17"/>
                  </a:cubicBezTo>
                  <a:cubicBezTo>
                    <a:pt x="94" y="16"/>
                    <a:pt x="94" y="16"/>
                    <a:pt x="94" y="16"/>
                  </a:cubicBezTo>
                  <a:cubicBezTo>
                    <a:pt x="95" y="14"/>
                    <a:pt x="95" y="14"/>
                    <a:pt x="95" y="14"/>
                  </a:cubicBezTo>
                  <a:cubicBezTo>
                    <a:pt x="95" y="14"/>
                    <a:pt x="95" y="14"/>
                    <a:pt x="95" y="14"/>
                  </a:cubicBezTo>
                  <a:cubicBezTo>
                    <a:pt x="94" y="15"/>
                    <a:pt x="94" y="15"/>
                    <a:pt x="94" y="15"/>
                  </a:cubicBezTo>
                  <a:cubicBezTo>
                    <a:pt x="92" y="13"/>
                    <a:pt x="89" y="12"/>
                    <a:pt x="85" y="12"/>
                  </a:cubicBezTo>
                  <a:cubicBezTo>
                    <a:pt x="16" y="12"/>
                    <a:pt x="16" y="12"/>
                    <a:pt x="16" y="12"/>
                  </a:cubicBezTo>
                  <a:cubicBezTo>
                    <a:pt x="13" y="12"/>
                    <a:pt x="10" y="13"/>
                    <a:pt x="7" y="15"/>
                  </a:cubicBezTo>
                  <a:cubicBezTo>
                    <a:pt x="7" y="15"/>
                    <a:pt x="7" y="15"/>
                    <a:pt x="7" y="15"/>
                  </a:cubicBezTo>
                  <a:cubicBezTo>
                    <a:pt x="5" y="18"/>
                    <a:pt x="3" y="21"/>
                    <a:pt x="3" y="24"/>
                  </a:cubicBezTo>
                  <a:cubicBezTo>
                    <a:pt x="3" y="290"/>
                    <a:pt x="3" y="290"/>
                    <a:pt x="3" y="290"/>
                  </a:cubicBezTo>
                  <a:cubicBezTo>
                    <a:pt x="3" y="294"/>
                    <a:pt x="5" y="297"/>
                    <a:pt x="7" y="299"/>
                  </a:cubicBezTo>
                  <a:cubicBezTo>
                    <a:pt x="8" y="300"/>
                    <a:pt x="8" y="300"/>
                    <a:pt x="8" y="300"/>
                  </a:cubicBezTo>
                  <a:cubicBezTo>
                    <a:pt x="10" y="302"/>
                    <a:pt x="13" y="303"/>
                    <a:pt x="16" y="303"/>
                  </a:cubicBezTo>
                  <a:cubicBezTo>
                    <a:pt x="85" y="303"/>
                    <a:pt x="85" y="303"/>
                    <a:pt x="85" y="303"/>
                  </a:cubicBezTo>
                  <a:cubicBezTo>
                    <a:pt x="89" y="303"/>
                    <a:pt x="92" y="302"/>
                    <a:pt x="94" y="299"/>
                  </a:cubicBezTo>
                  <a:cubicBezTo>
                    <a:pt x="95" y="298"/>
                    <a:pt x="95" y="298"/>
                    <a:pt x="95" y="298"/>
                  </a:cubicBezTo>
                  <a:lnTo>
                    <a:pt x="97" y="300"/>
                  </a:lnTo>
                  <a:close/>
                  <a:moveTo>
                    <a:pt x="249" y="305"/>
                  </a:moveTo>
                  <a:cubicBezTo>
                    <a:pt x="246" y="305"/>
                    <a:pt x="242" y="304"/>
                    <a:pt x="239" y="302"/>
                  </a:cubicBezTo>
                  <a:cubicBezTo>
                    <a:pt x="237" y="300"/>
                    <a:pt x="237" y="300"/>
                    <a:pt x="237" y="300"/>
                  </a:cubicBezTo>
                  <a:cubicBezTo>
                    <a:pt x="237" y="300"/>
                    <a:pt x="237" y="300"/>
                    <a:pt x="237" y="300"/>
                  </a:cubicBezTo>
                  <a:cubicBezTo>
                    <a:pt x="235" y="298"/>
                    <a:pt x="234" y="295"/>
                    <a:pt x="233" y="292"/>
                  </a:cubicBezTo>
                  <a:cubicBezTo>
                    <a:pt x="233" y="292"/>
                    <a:pt x="233" y="291"/>
                    <a:pt x="233" y="291"/>
                  </a:cubicBezTo>
                  <a:cubicBezTo>
                    <a:pt x="197" y="28"/>
                    <a:pt x="197" y="28"/>
                    <a:pt x="197" y="28"/>
                  </a:cubicBezTo>
                  <a:cubicBezTo>
                    <a:pt x="197" y="28"/>
                    <a:pt x="197" y="27"/>
                    <a:pt x="197" y="27"/>
                  </a:cubicBezTo>
                  <a:cubicBezTo>
                    <a:pt x="196" y="23"/>
                    <a:pt x="198" y="19"/>
                    <a:pt x="200" y="16"/>
                  </a:cubicBezTo>
                  <a:cubicBezTo>
                    <a:pt x="201" y="15"/>
                    <a:pt x="201" y="15"/>
                    <a:pt x="201" y="15"/>
                  </a:cubicBezTo>
                  <a:cubicBezTo>
                    <a:pt x="201" y="15"/>
                    <a:pt x="201" y="15"/>
                    <a:pt x="201" y="15"/>
                  </a:cubicBezTo>
                  <a:cubicBezTo>
                    <a:pt x="204" y="12"/>
                    <a:pt x="207" y="10"/>
                    <a:pt x="210" y="10"/>
                  </a:cubicBezTo>
                  <a:cubicBezTo>
                    <a:pt x="211" y="10"/>
                    <a:pt x="211" y="10"/>
                    <a:pt x="211" y="10"/>
                  </a:cubicBezTo>
                  <a:cubicBezTo>
                    <a:pt x="279" y="0"/>
                    <a:pt x="279" y="0"/>
                    <a:pt x="279" y="0"/>
                  </a:cubicBezTo>
                  <a:cubicBezTo>
                    <a:pt x="279" y="0"/>
                    <a:pt x="280" y="0"/>
                    <a:pt x="280" y="0"/>
                  </a:cubicBezTo>
                  <a:cubicBezTo>
                    <a:pt x="284" y="0"/>
                    <a:pt x="288" y="1"/>
                    <a:pt x="291" y="3"/>
                  </a:cubicBezTo>
                  <a:cubicBezTo>
                    <a:pt x="293" y="4"/>
                    <a:pt x="293" y="4"/>
                    <a:pt x="293" y="4"/>
                  </a:cubicBezTo>
                  <a:cubicBezTo>
                    <a:pt x="293" y="5"/>
                    <a:pt x="293" y="5"/>
                    <a:pt x="293" y="5"/>
                  </a:cubicBezTo>
                  <a:cubicBezTo>
                    <a:pt x="295" y="7"/>
                    <a:pt x="297" y="10"/>
                    <a:pt x="298" y="13"/>
                  </a:cubicBezTo>
                  <a:cubicBezTo>
                    <a:pt x="298" y="14"/>
                    <a:pt x="298" y="14"/>
                    <a:pt x="298" y="14"/>
                  </a:cubicBezTo>
                  <a:cubicBezTo>
                    <a:pt x="334" y="277"/>
                    <a:pt x="334" y="277"/>
                    <a:pt x="334" y="277"/>
                  </a:cubicBezTo>
                  <a:cubicBezTo>
                    <a:pt x="334" y="277"/>
                    <a:pt x="334" y="278"/>
                    <a:pt x="334" y="278"/>
                  </a:cubicBezTo>
                  <a:cubicBezTo>
                    <a:pt x="334" y="282"/>
                    <a:pt x="333" y="286"/>
                    <a:pt x="331" y="289"/>
                  </a:cubicBezTo>
                  <a:cubicBezTo>
                    <a:pt x="331" y="289"/>
                    <a:pt x="331" y="289"/>
                    <a:pt x="331" y="289"/>
                  </a:cubicBezTo>
                  <a:cubicBezTo>
                    <a:pt x="331" y="289"/>
                    <a:pt x="331" y="289"/>
                    <a:pt x="331" y="289"/>
                  </a:cubicBezTo>
                  <a:cubicBezTo>
                    <a:pt x="331" y="289"/>
                    <a:pt x="331" y="289"/>
                    <a:pt x="331" y="289"/>
                  </a:cubicBezTo>
                  <a:cubicBezTo>
                    <a:pt x="331" y="289"/>
                    <a:pt x="331" y="289"/>
                    <a:pt x="331" y="289"/>
                  </a:cubicBezTo>
                  <a:cubicBezTo>
                    <a:pt x="327" y="294"/>
                    <a:pt x="327" y="294"/>
                    <a:pt x="327" y="294"/>
                  </a:cubicBezTo>
                  <a:cubicBezTo>
                    <a:pt x="327" y="293"/>
                    <a:pt x="327" y="293"/>
                    <a:pt x="327" y="293"/>
                  </a:cubicBezTo>
                  <a:cubicBezTo>
                    <a:pt x="325" y="294"/>
                    <a:pt x="323" y="295"/>
                    <a:pt x="321" y="296"/>
                  </a:cubicBezTo>
                  <a:cubicBezTo>
                    <a:pt x="320" y="296"/>
                    <a:pt x="320" y="296"/>
                    <a:pt x="320" y="296"/>
                  </a:cubicBezTo>
                  <a:cubicBezTo>
                    <a:pt x="252" y="305"/>
                    <a:pt x="252" y="305"/>
                    <a:pt x="252" y="305"/>
                  </a:cubicBezTo>
                  <a:cubicBezTo>
                    <a:pt x="251" y="305"/>
                    <a:pt x="251" y="305"/>
                    <a:pt x="251" y="305"/>
                  </a:cubicBezTo>
                  <a:cubicBezTo>
                    <a:pt x="250" y="305"/>
                    <a:pt x="250" y="305"/>
                    <a:pt x="249" y="305"/>
                  </a:cubicBezTo>
                  <a:close/>
                  <a:moveTo>
                    <a:pt x="244" y="301"/>
                  </a:moveTo>
                  <a:cubicBezTo>
                    <a:pt x="246" y="301"/>
                    <a:pt x="248" y="302"/>
                    <a:pt x="251" y="302"/>
                  </a:cubicBezTo>
                  <a:cubicBezTo>
                    <a:pt x="251" y="301"/>
                    <a:pt x="251" y="301"/>
                    <a:pt x="251" y="301"/>
                  </a:cubicBezTo>
                  <a:cubicBezTo>
                    <a:pt x="320" y="292"/>
                    <a:pt x="320" y="292"/>
                    <a:pt x="320" y="292"/>
                  </a:cubicBezTo>
                  <a:cubicBezTo>
                    <a:pt x="323" y="292"/>
                    <a:pt x="326" y="290"/>
                    <a:pt x="328" y="287"/>
                  </a:cubicBezTo>
                  <a:cubicBezTo>
                    <a:pt x="330" y="285"/>
                    <a:pt x="331" y="282"/>
                    <a:pt x="330" y="278"/>
                  </a:cubicBezTo>
                  <a:cubicBezTo>
                    <a:pt x="330" y="278"/>
                    <a:pt x="330" y="278"/>
                    <a:pt x="330" y="278"/>
                  </a:cubicBezTo>
                  <a:cubicBezTo>
                    <a:pt x="294" y="15"/>
                    <a:pt x="294" y="15"/>
                    <a:pt x="294" y="15"/>
                  </a:cubicBezTo>
                  <a:cubicBezTo>
                    <a:pt x="294" y="14"/>
                    <a:pt x="294" y="14"/>
                    <a:pt x="294" y="14"/>
                  </a:cubicBezTo>
                  <a:cubicBezTo>
                    <a:pt x="294" y="11"/>
                    <a:pt x="292" y="8"/>
                    <a:pt x="290" y="6"/>
                  </a:cubicBezTo>
                  <a:cubicBezTo>
                    <a:pt x="286" y="6"/>
                    <a:pt x="286" y="6"/>
                    <a:pt x="286" y="6"/>
                  </a:cubicBezTo>
                  <a:cubicBezTo>
                    <a:pt x="288" y="5"/>
                    <a:pt x="288" y="5"/>
                    <a:pt x="288" y="5"/>
                  </a:cubicBezTo>
                  <a:cubicBezTo>
                    <a:pt x="285" y="4"/>
                    <a:pt x="283" y="3"/>
                    <a:pt x="280" y="4"/>
                  </a:cubicBezTo>
                  <a:cubicBezTo>
                    <a:pt x="280" y="4"/>
                    <a:pt x="280" y="4"/>
                    <a:pt x="280" y="4"/>
                  </a:cubicBezTo>
                  <a:cubicBezTo>
                    <a:pt x="211" y="13"/>
                    <a:pt x="211" y="13"/>
                    <a:pt x="211" y="13"/>
                  </a:cubicBezTo>
                  <a:cubicBezTo>
                    <a:pt x="211" y="13"/>
                    <a:pt x="211" y="13"/>
                    <a:pt x="211" y="13"/>
                  </a:cubicBezTo>
                  <a:cubicBezTo>
                    <a:pt x="208" y="14"/>
                    <a:pt x="205" y="15"/>
                    <a:pt x="203" y="17"/>
                  </a:cubicBezTo>
                  <a:cubicBezTo>
                    <a:pt x="203" y="20"/>
                    <a:pt x="203" y="20"/>
                    <a:pt x="203" y="20"/>
                  </a:cubicBezTo>
                  <a:cubicBezTo>
                    <a:pt x="202" y="19"/>
                    <a:pt x="202" y="19"/>
                    <a:pt x="202" y="19"/>
                  </a:cubicBezTo>
                  <a:cubicBezTo>
                    <a:pt x="201" y="22"/>
                    <a:pt x="200" y="24"/>
                    <a:pt x="201" y="27"/>
                  </a:cubicBezTo>
                  <a:cubicBezTo>
                    <a:pt x="199" y="28"/>
                    <a:pt x="199" y="28"/>
                    <a:pt x="199" y="28"/>
                  </a:cubicBezTo>
                  <a:cubicBezTo>
                    <a:pt x="201" y="27"/>
                    <a:pt x="201" y="27"/>
                    <a:pt x="201" y="27"/>
                  </a:cubicBezTo>
                  <a:cubicBezTo>
                    <a:pt x="237" y="291"/>
                    <a:pt x="237" y="291"/>
                    <a:pt x="237" y="291"/>
                  </a:cubicBezTo>
                  <a:cubicBezTo>
                    <a:pt x="237" y="291"/>
                    <a:pt x="237" y="291"/>
                    <a:pt x="237" y="291"/>
                  </a:cubicBezTo>
                  <a:cubicBezTo>
                    <a:pt x="237" y="294"/>
                    <a:pt x="239" y="297"/>
                    <a:pt x="241" y="299"/>
                  </a:cubicBezTo>
                  <a:cubicBezTo>
                    <a:pt x="248" y="299"/>
                    <a:pt x="248" y="299"/>
                    <a:pt x="248" y="299"/>
                  </a:cubicBezTo>
                  <a:lnTo>
                    <a:pt x="244" y="301"/>
                  </a:lnTo>
                  <a:close/>
                  <a:moveTo>
                    <a:pt x="175" y="298"/>
                  </a:moveTo>
                  <a:cubicBezTo>
                    <a:pt x="106" y="298"/>
                    <a:pt x="106" y="298"/>
                    <a:pt x="106" y="298"/>
                  </a:cubicBezTo>
                  <a:cubicBezTo>
                    <a:pt x="104" y="298"/>
                    <a:pt x="102" y="298"/>
                    <a:pt x="101" y="297"/>
                  </a:cubicBezTo>
                  <a:cubicBezTo>
                    <a:pt x="101" y="297"/>
                    <a:pt x="101" y="297"/>
                    <a:pt x="101" y="297"/>
                  </a:cubicBezTo>
                  <a:cubicBezTo>
                    <a:pt x="100" y="296"/>
                    <a:pt x="100" y="296"/>
                    <a:pt x="100" y="296"/>
                  </a:cubicBezTo>
                  <a:cubicBezTo>
                    <a:pt x="99" y="295"/>
                    <a:pt x="98" y="293"/>
                    <a:pt x="98" y="290"/>
                  </a:cubicBezTo>
                  <a:cubicBezTo>
                    <a:pt x="98" y="24"/>
                    <a:pt x="98" y="24"/>
                    <a:pt x="98" y="24"/>
                  </a:cubicBezTo>
                  <a:cubicBezTo>
                    <a:pt x="98" y="22"/>
                    <a:pt x="99" y="20"/>
                    <a:pt x="100" y="19"/>
                  </a:cubicBezTo>
                  <a:cubicBezTo>
                    <a:pt x="102" y="17"/>
                    <a:pt x="104" y="16"/>
                    <a:pt x="106" y="16"/>
                  </a:cubicBezTo>
                  <a:cubicBezTo>
                    <a:pt x="175" y="16"/>
                    <a:pt x="175" y="16"/>
                    <a:pt x="175" y="16"/>
                  </a:cubicBezTo>
                  <a:cubicBezTo>
                    <a:pt x="177" y="16"/>
                    <a:pt x="179" y="17"/>
                    <a:pt x="181" y="18"/>
                  </a:cubicBezTo>
                  <a:cubicBezTo>
                    <a:pt x="182" y="20"/>
                    <a:pt x="183" y="22"/>
                    <a:pt x="183" y="24"/>
                  </a:cubicBezTo>
                  <a:cubicBezTo>
                    <a:pt x="183" y="290"/>
                    <a:pt x="183" y="290"/>
                    <a:pt x="183" y="290"/>
                  </a:cubicBezTo>
                  <a:cubicBezTo>
                    <a:pt x="183" y="292"/>
                    <a:pt x="182" y="294"/>
                    <a:pt x="181" y="296"/>
                  </a:cubicBezTo>
                  <a:cubicBezTo>
                    <a:pt x="179" y="298"/>
                    <a:pt x="177" y="298"/>
                    <a:pt x="175" y="298"/>
                  </a:cubicBezTo>
                  <a:close/>
                  <a:moveTo>
                    <a:pt x="103" y="293"/>
                  </a:moveTo>
                  <a:cubicBezTo>
                    <a:pt x="103" y="293"/>
                    <a:pt x="103" y="293"/>
                    <a:pt x="103" y="293"/>
                  </a:cubicBezTo>
                  <a:cubicBezTo>
                    <a:pt x="104" y="294"/>
                    <a:pt x="105" y="295"/>
                    <a:pt x="106" y="295"/>
                  </a:cubicBezTo>
                  <a:cubicBezTo>
                    <a:pt x="175" y="295"/>
                    <a:pt x="175" y="295"/>
                    <a:pt x="175" y="295"/>
                  </a:cubicBezTo>
                  <a:cubicBezTo>
                    <a:pt x="176" y="295"/>
                    <a:pt x="177" y="294"/>
                    <a:pt x="178" y="293"/>
                  </a:cubicBezTo>
                  <a:cubicBezTo>
                    <a:pt x="179" y="293"/>
                    <a:pt x="180" y="292"/>
                    <a:pt x="180" y="290"/>
                  </a:cubicBezTo>
                  <a:cubicBezTo>
                    <a:pt x="180" y="24"/>
                    <a:pt x="180" y="24"/>
                    <a:pt x="180" y="24"/>
                  </a:cubicBezTo>
                  <a:cubicBezTo>
                    <a:pt x="180" y="23"/>
                    <a:pt x="179" y="22"/>
                    <a:pt x="178" y="21"/>
                  </a:cubicBezTo>
                  <a:cubicBezTo>
                    <a:pt x="177" y="20"/>
                    <a:pt x="176" y="20"/>
                    <a:pt x="175" y="20"/>
                  </a:cubicBezTo>
                  <a:cubicBezTo>
                    <a:pt x="106" y="20"/>
                    <a:pt x="106" y="20"/>
                    <a:pt x="106" y="20"/>
                  </a:cubicBezTo>
                  <a:cubicBezTo>
                    <a:pt x="105" y="20"/>
                    <a:pt x="104" y="20"/>
                    <a:pt x="103" y="21"/>
                  </a:cubicBezTo>
                  <a:cubicBezTo>
                    <a:pt x="102" y="22"/>
                    <a:pt x="101" y="23"/>
                    <a:pt x="101" y="24"/>
                  </a:cubicBezTo>
                  <a:cubicBezTo>
                    <a:pt x="101" y="290"/>
                    <a:pt x="101" y="290"/>
                    <a:pt x="101" y="290"/>
                  </a:cubicBezTo>
                  <a:cubicBezTo>
                    <a:pt x="101" y="291"/>
                    <a:pt x="102" y="292"/>
                    <a:pt x="103" y="293"/>
                  </a:cubicBezTo>
                  <a:close/>
                  <a:moveTo>
                    <a:pt x="85" y="298"/>
                  </a:moveTo>
                  <a:cubicBezTo>
                    <a:pt x="16" y="298"/>
                    <a:pt x="16" y="298"/>
                    <a:pt x="16" y="298"/>
                  </a:cubicBezTo>
                  <a:cubicBezTo>
                    <a:pt x="14" y="298"/>
                    <a:pt x="12" y="297"/>
                    <a:pt x="10" y="296"/>
                  </a:cubicBezTo>
                  <a:cubicBezTo>
                    <a:pt x="9" y="295"/>
                    <a:pt x="8" y="292"/>
                    <a:pt x="8" y="290"/>
                  </a:cubicBezTo>
                  <a:cubicBezTo>
                    <a:pt x="8" y="24"/>
                    <a:pt x="8" y="24"/>
                    <a:pt x="8" y="24"/>
                  </a:cubicBezTo>
                  <a:cubicBezTo>
                    <a:pt x="8" y="22"/>
                    <a:pt x="9" y="20"/>
                    <a:pt x="10" y="19"/>
                  </a:cubicBezTo>
                  <a:cubicBezTo>
                    <a:pt x="12" y="17"/>
                    <a:pt x="14" y="16"/>
                    <a:pt x="16" y="16"/>
                  </a:cubicBezTo>
                  <a:cubicBezTo>
                    <a:pt x="85" y="16"/>
                    <a:pt x="85" y="16"/>
                    <a:pt x="85" y="16"/>
                  </a:cubicBezTo>
                  <a:cubicBezTo>
                    <a:pt x="87" y="16"/>
                    <a:pt x="89" y="17"/>
                    <a:pt x="91" y="18"/>
                  </a:cubicBezTo>
                  <a:cubicBezTo>
                    <a:pt x="91" y="19"/>
                    <a:pt x="91" y="19"/>
                    <a:pt x="91" y="19"/>
                  </a:cubicBezTo>
                  <a:cubicBezTo>
                    <a:pt x="92" y="20"/>
                    <a:pt x="93" y="22"/>
                    <a:pt x="93" y="24"/>
                  </a:cubicBezTo>
                  <a:cubicBezTo>
                    <a:pt x="93" y="290"/>
                    <a:pt x="93" y="290"/>
                    <a:pt x="93" y="290"/>
                  </a:cubicBezTo>
                  <a:cubicBezTo>
                    <a:pt x="93" y="293"/>
                    <a:pt x="92" y="295"/>
                    <a:pt x="91" y="296"/>
                  </a:cubicBezTo>
                  <a:cubicBezTo>
                    <a:pt x="90" y="297"/>
                    <a:pt x="87" y="298"/>
                    <a:pt x="85" y="298"/>
                  </a:cubicBezTo>
                  <a:close/>
                  <a:moveTo>
                    <a:pt x="16" y="20"/>
                  </a:moveTo>
                  <a:cubicBezTo>
                    <a:pt x="15" y="20"/>
                    <a:pt x="14" y="20"/>
                    <a:pt x="13" y="21"/>
                  </a:cubicBezTo>
                  <a:cubicBezTo>
                    <a:pt x="12" y="22"/>
                    <a:pt x="12" y="23"/>
                    <a:pt x="12" y="24"/>
                  </a:cubicBezTo>
                  <a:cubicBezTo>
                    <a:pt x="12" y="290"/>
                    <a:pt x="12" y="290"/>
                    <a:pt x="12" y="290"/>
                  </a:cubicBezTo>
                  <a:cubicBezTo>
                    <a:pt x="12" y="292"/>
                    <a:pt x="12" y="293"/>
                    <a:pt x="13" y="293"/>
                  </a:cubicBezTo>
                  <a:cubicBezTo>
                    <a:pt x="14" y="294"/>
                    <a:pt x="15" y="295"/>
                    <a:pt x="16" y="295"/>
                  </a:cubicBezTo>
                  <a:cubicBezTo>
                    <a:pt x="85" y="295"/>
                    <a:pt x="85" y="295"/>
                    <a:pt x="85" y="295"/>
                  </a:cubicBezTo>
                  <a:cubicBezTo>
                    <a:pt x="87" y="295"/>
                    <a:pt x="88" y="294"/>
                    <a:pt x="88" y="293"/>
                  </a:cubicBezTo>
                  <a:cubicBezTo>
                    <a:pt x="89" y="293"/>
                    <a:pt x="90" y="292"/>
                    <a:pt x="90" y="290"/>
                  </a:cubicBezTo>
                  <a:cubicBezTo>
                    <a:pt x="90" y="24"/>
                    <a:pt x="90" y="24"/>
                    <a:pt x="90" y="24"/>
                  </a:cubicBezTo>
                  <a:cubicBezTo>
                    <a:pt x="90" y="23"/>
                    <a:pt x="89" y="22"/>
                    <a:pt x="88" y="21"/>
                  </a:cubicBezTo>
                  <a:cubicBezTo>
                    <a:pt x="88" y="21"/>
                    <a:pt x="87" y="20"/>
                    <a:pt x="85" y="20"/>
                  </a:cubicBezTo>
                  <a:lnTo>
                    <a:pt x="16" y="20"/>
                  </a:lnTo>
                  <a:close/>
                  <a:moveTo>
                    <a:pt x="249" y="297"/>
                  </a:moveTo>
                  <a:cubicBezTo>
                    <a:pt x="247" y="297"/>
                    <a:pt x="246" y="297"/>
                    <a:pt x="244" y="295"/>
                  </a:cubicBezTo>
                  <a:cubicBezTo>
                    <a:pt x="243" y="294"/>
                    <a:pt x="242" y="292"/>
                    <a:pt x="241" y="290"/>
                  </a:cubicBezTo>
                  <a:cubicBezTo>
                    <a:pt x="205" y="27"/>
                    <a:pt x="205" y="27"/>
                    <a:pt x="205" y="27"/>
                  </a:cubicBezTo>
                  <a:cubicBezTo>
                    <a:pt x="205" y="25"/>
                    <a:pt x="205" y="24"/>
                    <a:pt x="206" y="23"/>
                  </a:cubicBezTo>
                  <a:cubicBezTo>
                    <a:pt x="205" y="22"/>
                    <a:pt x="205" y="22"/>
                    <a:pt x="205" y="22"/>
                  </a:cubicBezTo>
                  <a:cubicBezTo>
                    <a:pt x="207" y="21"/>
                    <a:pt x="207" y="21"/>
                    <a:pt x="207" y="21"/>
                  </a:cubicBezTo>
                  <a:cubicBezTo>
                    <a:pt x="208" y="19"/>
                    <a:pt x="210" y="18"/>
                    <a:pt x="212" y="18"/>
                  </a:cubicBezTo>
                  <a:cubicBezTo>
                    <a:pt x="281" y="8"/>
                    <a:pt x="281" y="8"/>
                    <a:pt x="281" y="8"/>
                  </a:cubicBezTo>
                  <a:cubicBezTo>
                    <a:pt x="282" y="8"/>
                    <a:pt x="284" y="8"/>
                    <a:pt x="286" y="9"/>
                  </a:cubicBezTo>
                  <a:cubicBezTo>
                    <a:pt x="286" y="9"/>
                    <a:pt x="286" y="9"/>
                    <a:pt x="286" y="9"/>
                  </a:cubicBezTo>
                  <a:cubicBezTo>
                    <a:pt x="287" y="10"/>
                    <a:pt x="287" y="10"/>
                    <a:pt x="287" y="10"/>
                  </a:cubicBezTo>
                  <a:cubicBezTo>
                    <a:pt x="288" y="11"/>
                    <a:pt x="289" y="13"/>
                    <a:pt x="290" y="14"/>
                  </a:cubicBezTo>
                  <a:cubicBezTo>
                    <a:pt x="290" y="15"/>
                    <a:pt x="290" y="15"/>
                    <a:pt x="290" y="15"/>
                  </a:cubicBezTo>
                  <a:cubicBezTo>
                    <a:pt x="290" y="15"/>
                    <a:pt x="290" y="15"/>
                    <a:pt x="290" y="15"/>
                  </a:cubicBezTo>
                  <a:cubicBezTo>
                    <a:pt x="326" y="279"/>
                    <a:pt x="326" y="279"/>
                    <a:pt x="326" y="279"/>
                  </a:cubicBezTo>
                  <a:cubicBezTo>
                    <a:pt x="326" y="281"/>
                    <a:pt x="326" y="282"/>
                    <a:pt x="325" y="284"/>
                  </a:cubicBezTo>
                  <a:cubicBezTo>
                    <a:pt x="325" y="284"/>
                    <a:pt x="325" y="284"/>
                    <a:pt x="325" y="284"/>
                  </a:cubicBezTo>
                  <a:cubicBezTo>
                    <a:pt x="324" y="285"/>
                    <a:pt x="324" y="285"/>
                    <a:pt x="324" y="285"/>
                  </a:cubicBezTo>
                  <a:cubicBezTo>
                    <a:pt x="323" y="286"/>
                    <a:pt x="321" y="287"/>
                    <a:pt x="319" y="288"/>
                  </a:cubicBezTo>
                  <a:cubicBezTo>
                    <a:pt x="319" y="288"/>
                    <a:pt x="319" y="288"/>
                    <a:pt x="319" y="288"/>
                  </a:cubicBezTo>
                  <a:cubicBezTo>
                    <a:pt x="250" y="297"/>
                    <a:pt x="250" y="297"/>
                    <a:pt x="250" y="297"/>
                  </a:cubicBezTo>
                  <a:cubicBezTo>
                    <a:pt x="250" y="297"/>
                    <a:pt x="250" y="297"/>
                    <a:pt x="249" y="297"/>
                  </a:cubicBezTo>
                  <a:close/>
                  <a:moveTo>
                    <a:pt x="209" y="26"/>
                  </a:moveTo>
                  <a:cubicBezTo>
                    <a:pt x="209" y="26"/>
                    <a:pt x="209" y="26"/>
                    <a:pt x="209" y="26"/>
                  </a:cubicBezTo>
                  <a:cubicBezTo>
                    <a:pt x="245" y="290"/>
                    <a:pt x="245" y="290"/>
                    <a:pt x="245" y="290"/>
                  </a:cubicBezTo>
                  <a:cubicBezTo>
                    <a:pt x="245" y="291"/>
                    <a:pt x="246" y="292"/>
                    <a:pt x="246" y="293"/>
                  </a:cubicBezTo>
                  <a:cubicBezTo>
                    <a:pt x="247" y="293"/>
                    <a:pt x="249" y="294"/>
                    <a:pt x="250" y="293"/>
                  </a:cubicBezTo>
                  <a:cubicBezTo>
                    <a:pt x="319" y="284"/>
                    <a:pt x="319" y="284"/>
                    <a:pt x="319" y="284"/>
                  </a:cubicBezTo>
                  <a:cubicBezTo>
                    <a:pt x="320" y="284"/>
                    <a:pt x="321" y="283"/>
                    <a:pt x="321" y="283"/>
                  </a:cubicBezTo>
                  <a:cubicBezTo>
                    <a:pt x="321" y="282"/>
                    <a:pt x="321" y="282"/>
                    <a:pt x="321" y="282"/>
                  </a:cubicBezTo>
                  <a:cubicBezTo>
                    <a:pt x="322" y="281"/>
                    <a:pt x="322" y="280"/>
                    <a:pt x="322" y="279"/>
                  </a:cubicBezTo>
                  <a:cubicBezTo>
                    <a:pt x="286" y="15"/>
                    <a:pt x="286" y="15"/>
                    <a:pt x="286" y="15"/>
                  </a:cubicBezTo>
                  <a:cubicBezTo>
                    <a:pt x="286" y="14"/>
                    <a:pt x="285" y="13"/>
                    <a:pt x="285" y="13"/>
                  </a:cubicBezTo>
                  <a:cubicBezTo>
                    <a:pt x="284" y="13"/>
                    <a:pt x="284" y="13"/>
                    <a:pt x="284" y="13"/>
                  </a:cubicBezTo>
                  <a:cubicBezTo>
                    <a:pt x="283" y="12"/>
                    <a:pt x="282" y="12"/>
                    <a:pt x="281" y="12"/>
                  </a:cubicBezTo>
                  <a:cubicBezTo>
                    <a:pt x="281" y="10"/>
                    <a:pt x="281" y="10"/>
                    <a:pt x="281" y="10"/>
                  </a:cubicBezTo>
                  <a:cubicBezTo>
                    <a:pt x="281" y="12"/>
                    <a:pt x="281" y="12"/>
                    <a:pt x="281" y="12"/>
                  </a:cubicBezTo>
                  <a:cubicBezTo>
                    <a:pt x="212" y="21"/>
                    <a:pt x="212" y="21"/>
                    <a:pt x="212" y="21"/>
                  </a:cubicBezTo>
                  <a:cubicBezTo>
                    <a:pt x="211" y="21"/>
                    <a:pt x="210" y="22"/>
                    <a:pt x="210" y="23"/>
                  </a:cubicBezTo>
                  <a:cubicBezTo>
                    <a:pt x="209" y="23"/>
                    <a:pt x="209" y="23"/>
                    <a:pt x="209" y="23"/>
                  </a:cubicBezTo>
                  <a:cubicBezTo>
                    <a:pt x="209" y="24"/>
                    <a:pt x="209" y="25"/>
                    <a:pt x="209" y="26"/>
                  </a:cubicBezTo>
                  <a:close/>
                  <a:moveTo>
                    <a:pt x="156" y="259"/>
                  </a:moveTo>
                  <a:cubicBezTo>
                    <a:pt x="153" y="259"/>
                    <a:pt x="150" y="256"/>
                    <a:pt x="150" y="253"/>
                  </a:cubicBezTo>
                  <a:cubicBezTo>
                    <a:pt x="150" y="62"/>
                    <a:pt x="150" y="62"/>
                    <a:pt x="150" y="62"/>
                  </a:cubicBezTo>
                  <a:cubicBezTo>
                    <a:pt x="150" y="59"/>
                    <a:pt x="153" y="56"/>
                    <a:pt x="156" y="56"/>
                  </a:cubicBezTo>
                  <a:cubicBezTo>
                    <a:pt x="159" y="56"/>
                    <a:pt x="162" y="59"/>
                    <a:pt x="162" y="62"/>
                  </a:cubicBezTo>
                  <a:cubicBezTo>
                    <a:pt x="162" y="253"/>
                    <a:pt x="162" y="253"/>
                    <a:pt x="162" y="253"/>
                  </a:cubicBezTo>
                  <a:cubicBezTo>
                    <a:pt x="162" y="256"/>
                    <a:pt x="159" y="259"/>
                    <a:pt x="156" y="259"/>
                  </a:cubicBezTo>
                  <a:close/>
                  <a:moveTo>
                    <a:pt x="156" y="60"/>
                  </a:moveTo>
                  <a:cubicBezTo>
                    <a:pt x="155" y="60"/>
                    <a:pt x="154" y="61"/>
                    <a:pt x="154" y="62"/>
                  </a:cubicBezTo>
                  <a:cubicBezTo>
                    <a:pt x="154" y="253"/>
                    <a:pt x="154" y="253"/>
                    <a:pt x="154" y="253"/>
                  </a:cubicBezTo>
                  <a:cubicBezTo>
                    <a:pt x="154" y="254"/>
                    <a:pt x="155" y="255"/>
                    <a:pt x="156" y="255"/>
                  </a:cubicBezTo>
                  <a:cubicBezTo>
                    <a:pt x="157" y="255"/>
                    <a:pt x="158" y="254"/>
                    <a:pt x="158" y="253"/>
                  </a:cubicBezTo>
                  <a:cubicBezTo>
                    <a:pt x="158" y="62"/>
                    <a:pt x="158" y="62"/>
                    <a:pt x="158" y="62"/>
                  </a:cubicBezTo>
                  <a:cubicBezTo>
                    <a:pt x="158" y="61"/>
                    <a:pt x="157" y="60"/>
                    <a:pt x="156" y="60"/>
                  </a:cubicBezTo>
                  <a:close/>
                  <a:moveTo>
                    <a:pt x="125" y="211"/>
                  </a:moveTo>
                  <a:cubicBezTo>
                    <a:pt x="122" y="211"/>
                    <a:pt x="119" y="208"/>
                    <a:pt x="119" y="205"/>
                  </a:cubicBezTo>
                  <a:cubicBezTo>
                    <a:pt x="119" y="62"/>
                    <a:pt x="119" y="62"/>
                    <a:pt x="119" y="62"/>
                  </a:cubicBezTo>
                  <a:cubicBezTo>
                    <a:pt x="119" y="59"/>
                    <a:pt x="122" y="56"/>
                    <a:pt x="125" y="56"/>
                  </a:cubicBezTo>
                  <a:cubicBezTo>
                    <a:pt x="128" y="56"/>
                    <a:pt x="131" y="59"/>
                    <a:pt x="131" y="62"/>
                  </a:cubicBezTo>
                  <a:cubicBezTo>
                    <a:pt x="131" y="205"/>
                    <a:pt x="131" y="205"/>
                    <a:pt x="131" y="205"/>
                  </a:cubicBezTo>
                  <a:cubicBezTo>
                    <a:pt x="131" y="208"/>
                    <a:pt x="128" y="211"/>
                    <a:pt x="125" y="211"/>
                  </a:cubicBezTo>
                  <a:close/>
                  <a:moveTo>
                    <a:pt x="125" y="60"/>
                  </a:moveTo>
                  <a:cubicBezTo>
                    <a:pt x="124" y="60"/>
                    <a:pt x="123" y="61"/>
                    <a:pt x="123" y="62"/>
                  </a:cubicBezTo>
                  <a:cubicBezTo>
                    <a:pt x="123" y="205"/>
                    <a:pt x="123" y="205"/>
                    <a:pt x="123" y="205"/>
                  </a:cubicBezTo>
                  <a:cubicBezTo>
                    <a:pt x="123" y="206"/>
                    <a:pt x="124" y="207"/>
                    <a:pt x="125" y="207"/>
                  </a:cubicBezTo>
                  <a:cubicBezTo>
                    <a:pt x="126" y="207"/>
                    <a:pt x="127" y="206"/>
                    <a:pt x="127" y="205"/>
                  </a:cubicBezTo>
                  <a:cubicBezTo>
                    <a:pt x="127" y="62"/>
                    <a:pt x="127" y="62"/>
                    <a:pt x="127" y="62"/>
                  </a:cubicBezTo>
                  <a:cubicBezTo>
                    <a:pt x="127" y="61"/>
                    <a:pt x="126" y="60"/>
                    <a:pt x="125" y="60"/>
                  </a:cubicBezTo>
                  <a:close/>
                  <a:moveTo>
                    <a:pt x="51" y="211"/>
                  </a:moveTo>
                  <a:cubicBezTo>
                    <a:pt x="47" y="211"/>
                    <a:pt x="45" y="208"/>
                    <a:pt x="45" y="205"/>
                  </a:cubicBezTo>
                  <a:cubicBezTo>
                    <a:pt x="45" y="62"/>
                    <a:pt x="45" y="62"/>
                    <a:pt x="45" y="62"/>
                  </a:cubicBezTo>
                  <a:cubicBezTo>
                    <a:pt x="45" y="59"/>
                    <a:pt x="47" y="56"/>
                    <a:pt x="51" y="56"/>
                  </a:cubicBezTo>
                  <a:cubicBezTo>
                    <a:pt x="54" y="56"/>
                    <a:pt x="57" y="59"/>
                    <a:pt x="57" y="62"/>
                  </a:cubicBezTo>
                  <a:cubicBezTo>
                    <a:pt x="57" y="205"/>
                    <a:pt x="57" y="205"/>
                    <a:pt x="57" y="205"/>
                  </a:cubicBezTo>
                  <a:cubicBezTo>
                    <a:pt x="57" y="208"/>
                    <a:pt x="54" y="211"/>
                    <a:pt x="51" y="211"/>
                  </a:cubicBezTo>
                  <a:close/>
                  <a:moveTo>
                    <a:pt x="51" y="60"/>
                  </a:moveTo>
                  <a:cubicBezTo>
                    <a:pt x="49" y="60"/>
                    <a:pt x="48" y="61"/>
                    <a:pt x="48" y="62"/>
                  </a:cubicBezTo>
                  <a:cubicBezTo>
                    <a:pt x="48" y="205"/>
                    <a:pt x="48" y="205"/>
                    <a:pt x="48" y="205"/>
                  </a:cubicBezTo>
                  <a:cubicBezTo>
                    <a:pt x="48" y="206"/>
                    <a:pt x="49" y="207"/>
                    <a:pt x="51" y="207"/>
                  </a:cubicBezTo>
                  <a:cubicBezTo>
                    <a:pt x="52" y="207"/>
                    <a:pt x="53" y="206"/>
                    <a:pt x="53" y="205"/>
                  </a:cubicBezTo>
                  <a:cubicBezTo>
                    <a:pt x="53" y="62"/>
                    <a:pt x="53" y="62"/>
                    <a:pt x="53" y="62"/>
                  </a:cubicBezTo>
                  <a:cubicBezTo>
                    <a:pt x="53" y="61"/>
                    <a:pt x="52" y="60"/>
                    <a:pt x="51" y="60"/>
                  </a:cubicBezTo>
                  <a:close/>
                  <a:moveTo>
                    <a:pt x="272" y="203"/>
                  </a:moveTo>
                  <a:cubicBezTo>
                    <a:pt x="269" y="203"/>
                    <a:pt x="266" y="201"/>
                    <a:pt x="266" y="198"/>
                  </a:cubicBezTo>
                  <a:cubicBezTo>
                    <a:pt x="247" y="59"/>
                    <a:pt x="247" y="59"/>
                    <a:pt x="247" y="59"/>
                  </a:cubicBezTo>
                  <a:cubicBezTo>
                    <a:pt x="246" y="56"/>
                    <a:pt x="248" y="53"/>
                    <a:pt x="252" y="52"/>
                  </a:cubicBezTo>
                  <a:cubicBezTo>
                    <a:pt x="255" y="52"/>
                    <a:pt x="258" y="54"/>
                    <a:pt x="258" y="57"/>
                  </a:cubicBezTo>
                  <a:cubicBezTo>
                    <a:pt x="277" y="197"/>
                    <a:pt x="277" y="197"/>
                    <a:pt x="277" y="197"/>
                  </a:cubicBezTo>
                  <a:cubicBezTo>
                    <a:pt x="278" y="198"/>
                    <a:pt x="277" y="200"/>
                    <a:pt x="276" y="201"/>
                  </a:cubicBezTo>
                  <a:cubicBezTo>
                    <a:pt x="275" y="202"/>
                    <a:pt x="274" y="203"/>
                    <a:pt x="272" y="203"/>
                  </a:cubicBezTo>
                  <a:cubicBezTo>
                    <a:pt x="272" y="203"/>
                    <a:pt x="272" y="203"/>
                    <a:pt x="272" y="203"/>
                  </a:cubicBezTo>
                  <a:close/>
                  <a:moveTo>
                    <a:pt x="252" y="56"/>
                  </a:moveTo>
                  <a:cubicBezTo>
                    <a:pt x="252" y="56"/>
                    <a:pt x="252" y="56"/>
                    <a:pt x="252" y="56"/>
                  </a:cubicBezTo>
                  <a:cubicBezTo>
                    <a:pt x="251" y="56"/>
                    <a:pt x="250" y="57"/>
                    <a:pt x="250" y="58"/>
                  </a:cubicBezTo>
                  <a:cubicBezTo>
                    <a:pt x="269" y="198"/>
                    <a:pt x="269" y="198"/>
                    <a:pt x="269" y="198"/>
                  </a:cubicBezTo>
                  <a:cubicBezTo>
                    <a:pt x="269" y="199"/>
                    <a:pt x="271" y="200"/>
                    <a:pt x="272" y="200"/>
                  </a:cubicBezTo>
                  <a:cubicBezTo>
                    <a:pt x="272" y="200"/>
                    <a:pt x="273" y="199"/>
                    <a:pt x="273" y="199"/>
                  </a:cubicBezTo>
                  <a:cubicBezTo>
                    <a:pt x="274" y="198"/>
                    <a:pt x="274" y="198"/>
                    <a:pt x="274" y="197"/>
                  </a:cubicBezTo>
                  <a:cubicBezTo>
                    <a:pt x="255" y="58"/>
                    <a:pt x="255" y="58"/>
                    <a:pt x="255" y="58"/>
                  </a:cubicBezTo>
                  <a:cubicBezTo>
                    <a:pt x="255" y="57"/>
                    <a:pt x="254" y="56"/>
                    <a:pt x="2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2210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340B Resources</a:t>
            </a:r>
            <a:endParaRPr lang="en-US" dirty="0"/>
          </a:p>
        </p:txBody>
      </p:sp>
      <p:sp>
        <p:nvSpPr>
          <p:cNvPr id="7" name="Content Placeholder 3"/>
          <p:cNvSpPr>
            <a:spLocks noGrp="1"/>
          </p:cNvSpPr>
          <p:nvPr>
            <p:ph sz="quarter" idx="10"/>
          </p:nvPr>
        </p:nvSpPr>
        <p:spPr/>
        <p:txBody>
          <a:bodyPr>
            <a:noAutofit/>
          </a:bodyPr>
          <a:lstStyle/>
          <a:p>
            <a:pPr marL="0" indent="0">
              <a:lnSpc>
                <a:spcPct val="120000"/>
              </a:lnSpc>
              <a:spcBef>
                <a:spcPts val="0"/>
              </a:spcBef>
              <a:spcAft>
                <a:spcPts val="0"/>
              </a:spcAft>
              <a:buNone/>
            </a:pPr>
            <a:r>
              <a:rPr lang="en-US" b="1" dirty="0"/>
              <a:t>Consequences of HRSA Audit and Noncompliance</a:t>
            </a:r>
          </a:p>
          <a:p>
            <a:pPr>
              <a:lnSpc>
                <a:spcPct val="120000"/>
              </a:lnSpc>
              <a:spcBef>
                <a:spcPts val="0"/>
              </a:spcBef>
              <a:spcAft>
                <a:spcPts val="0"/>
              </a:spcAft>
            </a:pPr>
            <a:r>
              <a:rPr lang="en-US" sz="2400" dirty="0"/>
              <a:t>Repayment to manufacturers</a:t>
            </a:r>
          </a:p>
          <a:p>
            <a:pPr>
              <a:lnSpc>
                <a:spcPct val="120000"/>
              </a:lnSpc>
              <a:spcBef>
                <a:spcPts val="0"/>
              </a:spcBef>
              <a:spcAft>
                <a:spcPts val="0"/>
              </a:spcAft>
            </a:pPr>
            <a:r>
              <a:rPr lang="en-US" sz="2400" dirty="0"/>
              <a:t>Termination of covered entity from 340B Program</a:t>
            </a:r>
          </a:p>
          <a:p>
            <a:pPr>
              <a:lnSpc>
                <a:spcPct val="120000"/>
              </a:lnSpc>
              <a:spcBef>
                <a:spcPts val="0"/>
              </a:spcBef>
              <a:spcAft>
                <a:spcPts val="0"/>
              </a:spcAft>
            </a:pPr>
            <a:r>
              <a:rPr lang="en-US" sz="2400" dirty="0"/>
              <a:t>Termination of child sites from 340B Program</a:t>
            </a:r>
          </a:p>
          <a:p>
            <a:pPr>
              <a:lnSpc>
                <a:spcPct val="120000"/>
              </a:lnSpc>
              <a:spcBef>
                <a:spcPts val="0"/>
              </a:spcBef>
              <a:spcAft>
                <a:spcPts val="0"/>
              </a:spcAft>
            </a:pPr>
            <a:r>
              <a:rPr lang="en-US" sz="2400" dirty="0"/>
              <a:t>Termination of contract pharmacies from 340B Program</a:t>
            </a:r>
          </a:p>
          <a:p>
            <a:pPr>
              <a:lnSpc>
                <a:spcPct val="120000"/>
              </a:lnSpc>
              <a:spcBef>
                <a:spcPts val="0"/>
              </a:spcBef>
              <a:spcAft>
                <a:spcPts val="0"/>
              </a:spcAft>
            </a:pPr>
            <a:r>
              <a:rPr lang="en-US" sz="2400" dirty="0"/>
              <a:t>Increased scrutiny from state Medicaid programs</a:t>
            </a:r>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grpSp>
        <p:nvGrpSpPr>
          <p:cNvPr id="4" name="Resources"/>
          <p:cNvGrpSpPr>
            <a:grpSpLocks noChangeAspect="1"/>
          </p:cNvGrpSpPr>
          <p:nvPr/>
        </p:nvGrpSpPr>
        <p:grpSpPr bwMode="auto">
          <a:xfrm>
            <a:off x="9348283" y="4050138"/>
            <a:ext cx="2295976" cy="2111375"/>
            <a:chOff x="6245" y="3142"/>
            <a:chExt cx="796" cy="732"/>
          </a:xfrm>
          <a:solidFill>
            <a:srgbClr val="0CA0DB"/>
          </a:solidFill>
        </p:grpSpPr>
        <p:sp>
          <p:nvSpPr>
            <p:cNvPr id="5" name="Freeform 59"/>
            <p:cNvSpPr>
              <a:spLocks noEditPoints="1"/>
            </p:cNvSpPr>
            <p:nvPr/>
          </p:nvSpPr>
          <p:spPr bwMode="auto">
            <a:xfrm>
              <a:off x="6250" y="3144"/>
              <a:ext cx="789" cy="726"/>
            </a:xfrm>
            <a:custGeom>
              <a:avLst/>
              <a:gdLst>
                <a:gd name="T0" fmla="*/ 10 w 331"/>
                <a:gd name="T1" fmla="*/ 19 h 304"/>
                <a:gd name="T2" fmla="*/ 10 w 331"/>
                <a:gd name="T3" fmla="*/ 294 h 304"/>
                <a:gd name="T4" fmla="*/ 83 w 331"/>
                <a:gd name="T5" fmla="*/ 296 h 304"/>
                <a:gd name="T6" fmla="*/ 90 w 331"/>
                <a:gd name="T7" fmla="*/ 23 h 304"/>
                <a:gd name="T8" fmla="*/ 83 w 331"/>
                <a:gd name="T9" fmla="*/ 17 h 304"/>
                <a:gd name="T10" fmla="*/ 266 w 331"/>
                <a:gd name="T11" fmla="*/ 197 h 304"/>
                <a:gd name="T12" fmla="*/ 254 w 331"/>
                <a:gd name="T13" fmla="*/ 57 h 304"/>
                <a:gd name="T14" fmla="*/ 123 w 331"/>
                <a:gd name="T15" fmla="*/ 208 h 304"/>
                <a:gd name="T16" fmla="*/ 123 w 331"/>
                <a:gd name="T17" fmla="*/ 57 h 304"/>
                <a:gd name="T18" fmla="*/ 158 w 331"/>
                <a:gd name="T19" fmla="*/ 252 h 304"/>
                <a:gd name="T20" fmla="*/ 150 w 331"/>
                <a:gd name="T21" fmla="*/ 61 h 304"/>
                <a:gd name="T22" fmla="*/ 158 w 331"/>
                <a:gd name="T23" fmla="*/ 252 h 304"/>
                <a:gd name="T24" fmla="*/ 210 w 331"/>
                <a:gd name="T25" fmla="*/ 18 h 304"/>
                <a:gd name="T26" fmla="*/ 205 w 331"/>
                <a:gd name="T27" fmla="*/ 25 h 304"/>
                <a:gd name="T28" fmla="*/ 241 w 331"/>
                <a:gd name="T29" fmla="*/ 289 h 304"/>
                <a:gd name="T30" fmla="*/ 248 w 331"/>
                <a:gd name="T31" fmla="*/ 294 h 304"/>
                <a:gd name="T32" fmla="*/ 317 w 331"/>
                <a:gd name="T33" fmla="*/ 285 h 304"/>
                <a:gd name="T34" fmla="*/ 322 w 331"/>
                <a:gd name="T35" fmla="*/ 278 h 304"/>
                <a:gd name="T36" fmla="*/ 286 w 331"/>
                <a:gd name="T37" fmla="*/ 14 h 304"/>
                <a:gd name="T38" fmla="*/ 279 w 331"/>
                <a:gd name="T39" fmla="*/ 9 h 304"/>
                <a:gd name="T40" fmla="*/ 209 w 331"/>
                <a:gd name="T41" fmla="*/ 10 h 304"/>
                <a:gd name="T42" fmla="*/ 200 w 331"/>
                <a:gd name="T43" fmla="*/ 16 h 304"/>
                <a:gd name="T44" fmla="*/ 233 w 331"/>
                <a:gd name="T45" fmla="*/ 290 h 304"/>
                <a:gd name="T46" fmla="*/ 238 w 331"/>
                <a:gd name="T47" fmla="*/ 300 h 304"/>
                <a:gd name="T48" fmla="*/ 249 w 331"/>
                <a:gd name="T49" fmla="*/ 302 h 304"/>
                <a:gd name="T50" fmla="*/ 327 w 331"/>
                <a:gd name="T51" fmla="*/ 287 h 304"/>
                <a:gd name="T52" fmla="*/ 330 w 331"/>
                <a:gd name="T53" fmla="*/ 277 h 304"/>
                <a:gd name="T54" fmla="*/ 294 w 331"/>
                <a:gd name="T55" fmla="*/ 13 h 304"/>
                <a:gd name="T56" fmla="*/ 288 w 331"/>
                <a:gd name="T57" fmla="*/ 4 h 304"/>
                <a:gd name="T58" fmla="*/ 209 w 331"/>
                <a:gd name="T59" fmla="*/ 10 h 304"/>
                <a:gd name="T60" fmla="*/ 99 w 331"/>
                <a:gd name="T61" fmla="*/ 19 h 304"/>
                <a:gd name="T62" fmla="*/ 99 w 331"/>
                <a:gd name="T63" fmla="*/ 294 h 304"/>
                <a:gd name="T64" fmla="*/ 173 w 331"/>
                <a:gd name="T65" fmla="*/ 296 h 304"/>
                <a:gd name="T66" fmla="*/ 179 w 331"/>
                <a:gd name="T67" fmla="*/ 23 h 304"/>
                <a:gd name="T68" fmla="*/ 173 w 331"/>
                <a:gd name="T69" fmla="*/ 17 h 304"/>
                <a:gd name="T70" fmla="*/ 183 w 331"/>
                <a:gd name="T71" fmla="*/ 13 h 304"/>
                <a:gd name="T72" fmla="*/ 188 w 331"/>
                <a:gd name="T73" fmla="*/ 289 h 304"/>
                <a:gd name="T74" fmla="*/ 104 w 331"/>
                <a:gd name="T75" fmla="*/ 304 h 304"/>
                <a:gd name="T76" fmla="*/ 94 w 331"/>
                <a:gd name="T77" fmla="*/ 299 h 304"/>
                <a:gd name="T78" fmla="*/ 83 w 331"/>
                <a:gd name="T79" fmla="*/ 304 h 304"/>
                <a:gd name="T80" fmla="*/ 4 w 331"/>
                <a:gd name="T81" fmla="*/ 300 h 304"/>
                <a:gd name="T82" fmla="*/ 0 w 331"/>
                <a:gd name="T83" fmla="*/ 23 h 304"/>
                <a:gd name="T84" fmla="*/ 14 w 331"/>
                <a:gd name="T85" fmla="*/ 9 h 304"/>
                <a:gd name="T86" fmla="*/ 93 w 331"/>
                <a:gd name="T87" fmla="*/ 13 h 304"/>
                <a:gd name="T88" fmla="*/ 94 w 331"/>
                <a:gd name="T89" fmla="*/ 13 h 304"/>
                <a:gd name="T90" fmla="*/ 49 w 331"/>
                <a:gd name="T91" fmla="*/ 208 h 304"/>
                <a:gd name="T92" fmla="*/ 49 w 331"/>
                <a:gd name="T93"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304">
                  <a:moveTo>
                    <a:pt x="83" y="17"/>
                  </a:moveTo>
                  <a:cubicBezTo>
                    <a:pt x="14" y="17"/>
                    <a:pt x="14" y="17"/>
                    <a:pt x="14" y="17"/>
                  </a:cubicBezTo>
                  <a:cubicBezTo>
                    <a:pt x="12" y="17"/>
                    <a:pt x="11" y="18"/>
                    <a:pt x="10" y="19"/>
                  </a:cubicBezTo>
                  <a:cubicBezTo>
                    <a:pt x="8" y="20"/>
                    <a:pt x="8" y="22"/>
                    <a:pt x="8" y="23"/>
                  </a:cubicBezTo>
                  <a:cubicBezTo>
                    <a:pt x="8" y="289"/>
                    <a:pt x="8" y="289"/>
                    <a:pt x="8" y="289"/>
                  </a:cubicBezTo>
                  <a:cubicBezTo>
                    <a:pt x="8" y="291"/>
                    <a:pt x="8" y="293"/>
                    <a:pt x="10" y="294"/>
                  </a:cubicBezTo>
                  <a:cubicBezTo>
                    <a:pt x="10" y="294"/>
                    <a:pt x="10" y="294"/>
                    <a:pt x="10" y="294"/>
                  </a:cubicBezTo>
                  <a:cubicBezTo>
                    <a:pt x="11" y="295"/>
                    <a:pt x="12" y="296"/>
                    <a:pt x="14" y="296"/>
                  </a:cubicBezTo>
                  <a:cubicBezTo>
                    <a:pt x="83" y="296"/>
                    <a:pt x="83" y="296"/>
                    <a:pt x="83" y="296"/>
                  </a:cubicBezTo>
                  <a:cubicBezTo>
                    <a:pt x="85" y="296"/>
                    <a:pt x="87" y="295"/>
                    <a:pt x="88" y="294"/>
                  </a:cubicBezTo>
                  <a:cubicBezTo>
                    <a:pt x="89" y="293"/>
                    <a:pt x="90" y="291"/>
                    <a:pt x="90" y="289"/>
                  </a:cubicBezTo>
                  <a:cubicBezTo>
                    <a:pt x="90" y="23"/>
                    <a:pt x="90" y="23"/>
                    <a:pt x="90" y="23"/>
                  </a:cubicBezTo>
                  <a:cubicBezTo>
                    <a:pt x="90" y="22"/>
                    <a:pt x="89" y="20"/>
                    <a:pt x="88" y="19"/>
                  </a:cubicBezTo>
                  <a:cubicBezTo>
                    <a:pt x="88" y="19"/>
                    <a:pt x="88" y="19"/>
                    <a:pt x="88" y="19"/>
                  </a:cubicBezTo>
                  <a:cubicBezTo>
                    <a:pt x="86" y="18"/>
                    <a:pt x="85" y="17"/>
                    <a:pt x="83" y="17"/>
                  </a:cubicBezTo>
                  <a:close/>
                  <a:moveTo>
                    <a:pt x="274" y="196"/>
                  </a:moveTo>
                  <a:cubicBezTo>
                    <a:pt x="274" y="198"/>
                    <a:pt x="272" y="200"/>
                    <a:pt x="270" y="200"/>
                  </a:cubicBezTo>
                  <a:cubicBezTo>
                    <a:pt x="268" y="201"/>
                    <a:pt x="266" y="199"/>
                    <a:pt x="266" y="197"/>
                  </a:cubicBezTo>
                  <a:cubicBezTo>
                    <a:pt x="246" y="58"/>
                    <a:pt x="246" y="58"/>
                    <a:pt x="246" y="58"/>
                  </a:cubicBezTo>
                  <a:cubicBezTo>
                    <a:pt x="246" y="55"/>
                    <a:pt x="248" y="53"/>
                    <a:pt x="250" y="53"/>
                  </a:cubicBezTo>
                  <a:cubicBezTo>
                    <a:pt x="252" y="53"/>
                    <a:pt x="254" y="54"/>
                    <a:pt x="254" y="57"/>
                  </a:cubicBezTo>
                  <a:cubicBezTo>
                    <a:pt x="274" y="196"/>
                    <a:pt x="274" y="196"/>
                    <a:pt x="274" y="196"/>
                  </a:cubicBezTo>
                  <a:close/>
                  <a:moveTo>
                    <a:pt x="127" y="204"/>
                  </a:moveTo>
                  <a:cubicBezTo>
                    <a:pt x="127" y="206"/>
                    <a:pt x="125" y="208"/>
                    <a:pt x="123" y="208"/>
                  </a:cubicBezTo>
                  <a:cubicBezTo>
                    <a:pt x="121" y="208"/>
                    <a:pt x="119" y="206"/>
                    <a:pt x="119" y="204"/>
                  </a:cubicBezTo>
                  <a:cubicBezTo>
                    <a:pt x="119" y="61"/>
                    <a:pt x="119" y="61"/>
                    <a:pt x="119" y="61"/>
                  </a:cubicBezTo>
                  <a:cubicBezTo>
                    <a:pt x="119" y="59"/>
                    <a:pt x="121" y="57"/>
                    <a:pt x="123" y="57"/>
                  </a:cubicBezTo>
                  <a:cubicBezTo>
                    <a:pt x="125" y="57"/>
                    <a:pt x="127" y="59"/>
                    <a:pt x="127" y="61"/>
                  </a:cubicBezTo>
                  <a:cubicBezTo>
                    <a:pt x="127" y="204"/>
                    <a:pt x="127" y="204"/>
                    <a:pt x="127" y="204"/>
                  </a:cubicBezTo>
                  <a:close/>
                  <a:moveTo>
                    <a:pt x="158" y="252"/>
                  </a:moveTo>
                  <a:cubicBezTo>
                    <a:pt x="158" y="254"/>
                    <a:pt x="156" y="256"/>
                    <a:pt x="154" y="256"/>
                  </a:cubicBezTo>
                  <a:cubicBezTo>
                    <a:pt x="152" y="256"/>
                    <a:pt x="150" y="254"/>
                    <a:pt x="150" y="252"/>
                  </a:cubicBezTo>
                  <a:cubicBezTo>
                    <a:pt x="150" y="61"/>
                    <a:pt x="150" y="61"/>
                    <a:pt x="150" y="61"/>
                  </a:cubicBezTo>
                  <a:cubicBezTo>
                    <a:pt x="150" y="59"/>
                    <a:pt x="152" y="57"/>
                    <a:pt x="154" y="57"/>
                  </a:cubicBezTo>
                  <a:cubicBezTo>
                    <a:pt x="156" y="57"/>
                    <a:pt x="158" y="59"/>
                    <a:pt x="158" y="61"/>
                  </a:cubicBezTo>
                  <a:cubicBezTo>
                    <a:pt x="158" y="252"/>
                    <a:pt x="158" y="252"/>
                    <a:pt x="158" y="252"/>
                  </a:cubicBezTo>
                  <a:close/>
                  <a:moveTo>
                    <a:pt x="279" y="9"/>
                  </a:moveTo>
                  <a:cubicBezTo>
                    <a:pt x="210" y="18"/>
                    <a:pt x="210" y="18"/>
                    <a:pt x="210" y="18"/>
                  </a:cubicBezTo>
                  <a:cubicBezTo>
                    <a:pt x="210" y="18"/>
                    <a:pt x="210" y="18"/>
                    <a:pt x="210" y="18"/>
                  </a:cubicBezTo>
                  <a:cubicBezTo>
                    <a:pt x="208" y="19"/>
                    <a:pt x="207" y="20"/>
                    <a:pt x="206" y="21"/>
                  </a:cubicBezTo>
                  <a:cubicBezTo>
                    <a:pt x="206" y="21"/>
                    <a:pt x="206" y="21"/>
                    <a:pt x="206" y="21"/>
                  </a:cubicBezTo>
                  <a:cubicBezTo>
                    <a:pt x="205" y="22"/>
                    <a:pt x="205" y="24"/>
                    <a:pt x="205" y="25"/>
                  </a:cubicBezTo>
                  <a:cubicBezTo>
                    <a:pt x="205" y="25"/>
                    <a:pt x="205" y="25"/>
                    <a:pt x="205" y="25"/>
                  </a:cubicBezTo>
                  <a:cubicBezTo>
                    <a:pt x="241" y="289"/>
                    <a:pt x="241" y="289"/>
                    <a:pt x="241" y="289"/>
                  </a:cubicBezTo>
                  <a:cubicBezTo>
                    <a:pt x="241" y="289"/>
                    <a:pt x="241" y="289"/>
                    <a:pt x="241" y="289"/>
                  </a:cubicBezTo>
                  <a:cubicBezTo>
                    <a:pt x="241" y="291"/>
                    <a:pt x="242" y="292"/>
                    <a:pt x="243" y="293"/>
                  </a:cubicBezTo>
                  <a:cubicBezTo>
                    <a:pt x="243" y="293"/>
                    <a:pt x="243" y="293"/>
                    <a:pt x="243" y="293"/>
                  </a:cubicBezTo>
                  <a:cubicBezTo>
                    <a:pt x="245" y="294"/>
                    <a:pt x="246" y="294"/>
                    <a:pt x="248" y="294"/>
                  </a:cubicBezTo>
                  <a:cubicBezTo>
                    <a:pt x="248" y="294"/>
                    <a:pt x="248" y="294"/>
                    <a:pt x="248" y="294"/>
                  </a:cubicBezTo>
                  <a:cubicBezTo>
                    <a:pt x="317" y="285"/>
                    <a:pt x="317" y="285"/>
                    <a:pt x="317" y="285"/>
                  </a:cubicBezTo>
                  <a:cubicBezTo>
                    <a:pt x="317" y="285"/>
                    <a:pt x="317" y="285"/>
                    <a:pt x="317" y="285"/>
                  </a:cubicBezTo>
                  <a:cubicBezTo>
                    <a:pt x="318" y="285"/>
                    <a:pt x="320" y="284"/>
                    <a:pt x="321" y="282"/>
                  </a:cubicBezTo>
                  <a:cubicBezTo>
                    <a:pt x="321" y="282"/>
                    <a:pt x="321" y="282"/>
                    <a:pt x="321" y="282"/>
                  </a:cubicBezTo>
                  <a:cubicBezTo>
                    <a:pt x="322" y="281"/>
                    <a:pt x="322" y="280"/>
                    <a:pt x="322" y="278"/>
                  </a:cubicBezTo>
                  <a:cubicBezTo>
                    <a:pt x="322" y="278"/>
                    <a:pt x="322" y="278"/>
                    <a:pt x="322" y="278"/>
                  </a:cubicBezTo>
                  <a:cubicBezTo>
                    <a:pt x="286" y="14"/>
                    <a:pt x="286" y="14"/>
                    <a:pt x="286" y="14"/>
                  </a:cubicBezTo>
                  <a:cubicBezTo>
                    <a:pt x="286" y="14"/>
                    <a:pt x="286" y="14"/>
                    <a:pt x="286" y="14"/>
                  </a:cubicBezTo>
                  <a:cubicBezTo>
                    <a:pt x="286" y="13"/>
                    <a:pt x="285" y="11"/>
                    <a:pt x="283" y="10"/>
                  </a:cubicBezTo>
                  <a:cubicBezTo>
                    <a:pt x="283" y="10"/>
                    <a:pt x="283" y="10"/>
                    <a:pt x="283" y="10"/>
                  </a:cubicBezTo>
                  <a:cubicBezTo>
                    <a:pt x="282" y="9"/>
                    <a:pt x="281" y="9"/>
                    <a:pt x="279" y="9"/>
                  </a:cubicBezTo>
                  <a:cubicBezTo>
                    <a:pt x="279" y="9"/>
                    <a:pt x="279" y="9"/>
                    <a:pt x="279" y="9"/>
                  </a:cubicBezTo>
                  <a:close/>
                  <a:moveTo>
                    <a:pt x="209" y="10"/>
                  </a:moveTo>
                  <a:cubicBezTo>
                    <a:pt x="209" y="10"/>
                    <a:pt x="209" y="10"/>
                    <a:pt x="209" y="10"/>
                  </a:cubicBezTo>
                  <a:cubicBezTo>
                    <a:pt x="205" y="11"/>
                    <a:pt x="202" y="13"/>
                    <a:pt x="200" y="16"/>
                  </a:cubicBezTo>
                  <a:cubicBezTo>
                    <a:pt x="200" y="16"/>
                    <a:pt x="200" y="16"/>
                    <a:pt x="200" y="16"/>
                  </a:cubicBezTo>
                  <a:cubicBezTo>
                    <a:pt x="200" y="16"/>
                    <a:pt x="200" y="16"/>
                    <a:pt x="200" y="16"/>
                  </a:cubicBezTo>
                  <a:cubicBezTo>
                    <a:pt x="197" y="19"/>
                    <a:pt x="196" y="22"/>
                    <a:pt x="197" y="26"/>
                  </a:cubicBezTo>
                  <a:cubicBezTo>
                    <a:pt x="197" y="26"/>
                    <a:pt x="197" y="27"/>
                    <a:pt x="197" y="27"/>
                  </a:cubicBezTo>
                  <a:cubicBezTo>
                    <a:pt x="233" y="290"/>
                    <a:pt x="233" y="290"/>
                    <a:pt x="233" y="290"/>
                  </a:cubicBezTo>
                  <a:cubicBezTo>
                    <a:pt x="233" y="290"/>
                    <a:pt x="233" y="290"/>
                    <a:pt x="233" y="290"/>
                  </a:cubicBezTo>
                  <a:cubicBezTo>
                    <a:pt x="234" y="294"/>
                    <a:pt x="236" y="297"/>
                    <a:pt x="238" y="300"/>
                  </a:cubicBezTo>
                  <a:cubicBezTo>
                    <a:pt x="238" y="300"/>
                    <a:pt x="238" y="300"/>
                    <a:pt x="238" y="300"/>
                  </a:cubicBezTo>
                  <a:cubicBezTo>
                    <a:pt x="238" y="300"/>
                    <a:pt x="238" y="300"/>
                    <a:pt x="238" y="300"/>
                  </a:cubicBezTo>
                  <a:cubicBezTo>
                    <a:pt x="241" y="302"/>
                    <a:pt x="245" y="303"/>
                    <a:pt x="249" y="302"/>
                  </a:cubicBezTo>
                  <a:cubicBezTo>
                    <a:pt x="249" y="302"/>
                    <a:pt x="249" y="302"/>
                    <a:pt x="249" y="302"/>
                  </a:cubicBezTo>
                  <a:cubicBezTo>
                    <a:pt x="318" y="293"/>
                    <a:pt x="318" y="293"/>
                    <a:pt x="318" y="293"/>
                  </a:cubicBezTo>
                  <a:cubicBezTo>
                    <a:pt x="318" y="293"/>
                    <a:pt x="318" y="293"/>
                    <a:pt x="318" y="293"/>
                  </a:cubicBezTo>
                  <a:cubicBezTo>
                    <a:pt x="322" y="292"/>
                    <a:pt x="325" y="290"/>
                    <a:pt x="327" y="287"/>
                  </a:cubicBezTo>
                  <a:cubicBezTo>
                    <a:pt x="327" y="287"/>
                    <a:pt x="327" y="287"/>
                    <a:pt x="327" y="287"/>
                  </a:cubicBezTo>
                  <a:cubicBezTo>
                    <a:pt x="327" y="287"/>
                    <a:pt x="327" y="287"/>
                    <a:pt x="327" y="287"/>
                  </a:cubicBezTo>
                  <a:cubicBezTo>
                    <a:pt x="329" y="285"/>
                    <a:pt x="331" y="281"/>
                    <a:pt x="330" y="277"/>
                  </a:cubicBezTo>
                  <a:cubicBezTo>
                    <a:pt x="330" y="277"/>
                    <a:pt x="330" y="277"/>
                    <a:pt x="330" y="276"/>
                  </a:cubicBezTo>
                  <a:cubicBezTo>
                    <a:pt x="294" y="13"/>
                    <a:pt x="294" y="13"/>
                    <a:pt x="294" y="13"/>
                  </a:cubicBezTo>
                  <a:cubicBezTo>
                    <a:pt x="294" y="13"/>
                    <a:pt x="294" y="13"/>
                    <a:pt x="294" y="13"/>
                  </a:cubicBezTo>
                  <a:cubicBezTo>
                    <a:pt x="293" y="9"/>
                    <a:pt x="291" y="6"/>
                    <a:pt x="288" y="4"/>
                  </a:cubicBezTo>
                  <a:cubicBezTo>
                    <a:pt x="288" y="4"/>
                    <a:pt x="288" y="4"/>
                    <a:pt x="288" y="4"/>
                  </a:cubicBezTo>
                  <a:cubicBezTo>
                    <a:pt x="288" y="4"/>
                    <a:pt x="288" y="4"/>
                    <a:pt x="288" y="4"/>
                  </a:cubicBezTo>
                  <a:cubicBezTo>
                    <a:pt x="286" y="2"/>
                    <a:pt x="282" y="0"/>
                    <a:pt x="278" y="1"/>
                  </a:cubicBezTo>
                  <a:cubicBezTo>
                    <a:pt x="278" y="1"/>
                    <a:pt x="278" y="1"/>
                    <a:pt x="278" y="1"/>
                  </a:cubicBezTo>
                  <a:cubicBezTo>
                    <a:pt x="209" y="10"/>
                    <a:pt x="209" y="10"/>
                    <a:pt x="209" y="10"/>
                  </a:cubicBezTo>
                  <a:close/>
                  <a:moveTo>
                    <a:pt x="173" y="17"/>
                  </a:moveTo>
                  <a:cubicBezTo>
                    <a:pt x="104" y="17"/>
                    <a:pt x="104" y="17"/>
                    <a:pt x="104" y="17"/>
                  </a:cubicBezTo>
                  <a:cubicBezTo>
                    <a:pt x="102" y="17"/>
                    <a:pt x="101" y="18"/>
                    <a:pt x="99" y="19"/>
                  </a:cubicBezTo>
                  <a:cubicBezTo>
                    <a:pt x="98" y="20"/>
                    <a:pt x="98" y="22"/>
                    <a:pt x="98" y="23"/>
                  </a:cubicBezTo>
                  <a:cubicBezTo>
                    <a:pt x="98" y="289"/>
                    <a:pt x="98" y="289"/>
                    <a:pt x="98" y="289"/>
                  </a:cubicBezTo>
                  <a:cubicBezTo>
                    <a:pt x="98" y="291"/>
                    <a:pt x="98" y="293"/>
                    <a:pt x="99" y="294"/>
                  </a:cubicBezTo>
                  <a:cubicBezTo>
                    <a:pt x="99" y="294"/>
                    <a:pt x="99" y="294"/>
                    <a:pt x="99" y="294"/>
                  </a:cubicBezTo>
                  <a:cubicBezTo>
                    <a:pt x="101" y="295"/>
                    <a:pt x="102" y="296"/>
                    <a:pt x="104" y="296"/>
                  </a:cubicBezTo>
                  <a:cubicBezTo>
                    <a:pt x="173" y="296"/>
                    <a:pt x="173" y="296"/>
                    <a:pt x="173" y="296"/>
                  </a:cubicBezTo>
                  <a:cubicBezTo>
                    <a:pt x="175" y="296"/>
                    <a:pt x="176" y="295"/>
                    <a:pt x="178" y="294"/>
                  </a:cubicBezTo>
                  <a:cubicBezTo>
                    <a:pt x="179" y="293"/>
                    <a:pt x="179" y="291"/>
                    <a:pt x="179" y="289"/>
                  </a:cubicBezTo>
                  <a:cubicBezTo>
                    <a:pt x="179" y="23"/>
                    <a:pt x="179" y="23"/>
                    <a:pt x="179" y="23"/>
                  </a:cubicBezTo>
                  <a:cubicBezTo>
                    <a:pt x="179" y="22"/>
                    <a:pt x="179" y="20"/>
                    <a:pt x="178" y="19"/>
                  </a:cubicBezTo>
                  <a:cubicBezTo>
                    <a:pt x="177" y="19"/>
                    <a:pt x="177" y="19"/>
                    <a:pt x="177" y="19"/>
                  </a:cubicBezTo>
                  <a:cubicBezTo>
                    <a:pt x="176" y="18"/>
                    <a:pt x="175" y="17"/>
                    <a:pt x="173" y="17"/>
                  </a:cubicBezTo>
                  <a:close/>
                  <a:moveTo>
                    <a:pt x="104" y="9"/>
                  </a:moveTo>
                  <a:cubicBezTo>
                    <a:pt x="173" y="9"/>
                    <a:pt x="173" y="9"/>
                    <a:pt x="173" y="9"/>
                  </a:cubicBezTo>
                  <a:cubicBezTo>
                    <a:pt x="177" y="9"/>
                    <a:pt x="181" y="10"/>
                    <a:pt x="183" y="13"/>
                  </a:cubicBezTo>
                  <a:cubicBezTo>
                    <a:pt x="183" y="13"/>
                    <a:pt x="183" y="13"/>
                    <a:pt x="183" y="13"/>
                  </a:cubicBezTo>
                  <a:cubicBezTo>
                    <a:pt x="186" y="16"/>
                    <a:pt x="188" y="19"/>
                    <a:pt x="188" y="23"/>
                  </a:cubicBezTo>
                  <a:cubicBezTo>
                    <a:pt x="188" y="289"/>
                    <a:pt x="188" y="289"/>
                    <a:pt x="188" y="289"/>
                  </a:cubicBezTo>
                  <a:cubicBezTo>
                    <a:pt x="188" y="293"/>
                    <a:pt x="186" y="297"/>
                    <a:pt x="183" y="300"/>
                  </a:cubicBezTo>
                  <a:cubicBezTo>
                    <a:pt x="181" y="302"/>
                    <a:pt x="177" y="304"/>
                    <a:pt x="173" y="304"/>
                  </a:cubicBezTo>
                  <a:cubicBezTo>
                    <a:pt x="104" y="304"/>
                    <a:pt x="104" y="304"/>
                    <a:pt x="104" y="304"/>
                  </a:cubicBezTo>
                  <a:cubicBezTo>
                    <a:pt x="100" y="304"/>
                    <a:pt x="96" y="302"/>
                    <a:pt x="94" y="300"/>
                  </a:cubicBezTo>
                  <a:cubicBezTo>
                    <a:pt x="94" y="300"/>
                    <a:pt x="94" y="300"/>
                    <a:pt x="94" y="300"/>
                  </a:cubicBezTo>
                  <a:cubicBezTo>
                    <a:pt x="94" y="299"/>
                    <a:pt x="94" y="299"/>
                    <a:pt x="94" y="299"/>
                  </a:cubicBezTo>
                  <a:cubicBezTo>
                    <a:pt x="94" y="299"/>
                    <a:pt x="94" y="299"/>
                    <a:pt x="94" y="299"/>
                  </a:cubicBezTo>
                  <a:cubicBezTo>
                    <a:pt x="93" y="300"/>
                    <a:pt x="93" y="300"/>
                    <a:pt x="93" y="300"/>
                  </a:cubicBezTo>
                  <a:cubicBezTo>
                    <a:pt x="91" y="302"/>
                    <a:pt x="87" y="304"/>
                    <a:pt x="83" y="304"/>
                  </a:cubicBezTo>
                  <a:cubicBezTo>
                    <a:pt x="14" y="304"/>
                    <a:pt x="14" y="304"/>
                    <a:pt x="14" y="304"/>
                  </a:cubicBezTo>
                  <a:cubicBezTo>
                    <a:pt x="10" y="304"/>
                    <a:pt x="6" y="302"/>
                    <a:pt x="4" y="300"/>
                  </a:cubicBezTo>
                  <a:cubicBezTo>
                    <a:pt x="4" y="300"/>
                    <a:pt x="4" y="300"/>
                    <a:pt x="4" y="300"/>
                  </a:cubicBezTo>
                  <a:cubicBezTo>
                    <a:pt x="4" y="299"/>
                    <a:pt x="4" y="299"/>
                    <a:pt x="4" y="299"/>
                  </a:cubicBezTo>
                  <a:cubicBezTo>
                    <a:pt x="1" y="297"/>
                    <a:pt x="0" y="293"/>
                    <a:pt x="0" y="289"/>
                  </a:cubicBezTo>
                  <a:cubicBezTo>
                    <a:pt x="0" y="23"/>
                    <a:pt x="0" y="23"/>
                    <a:pt x="0" y="23"/>
                  </a:cubicBezTo>
                  <a:cubicBezTo>
                    <a:pt x="0" y="19"/>
                    <a:pt x="1" y="16"/>
                    <a:pt x="4" y="13"/>
                  </a:cubicBezTo>
                  <a:cubicBezTo>
                    <a:pt x="4" y="13"/>
                    <a:pt x="4" y="13"/>
                    <a:pt x="4" y="13"/>
                  </a:cubicBezTo>
                  <a:cubicBezTo>
                    <a:pt x="6" y="11"/>
                    <a:pt x="10" y="9"/>
                    <a:pt x="14" y="9"/>
                  </a:cubicBezTo>
                  <a:cubicBezTo>
                    <a:pt x="83" y="9"/>
                    <a:pt x="83" y="9"/>
                    <a:pt x="83" y="9"/>
                  </a:cubicBezTo>
                  <a:cubicBezTo>
                    <a:pt x="87" y="9"/>
                    <a:pt x="91" y="10"/>
                    <a:pt x="93" y="13"/>
                  </a:cubicBezTo>
                  <a:cubicBezTo>
                    <a:pt x="93" y="13"/>
                    <a:pt x="93" y="13"/>
                    <a:pt x="93" y="13"/>
                  </a:cubicBezTo>
                  <a:cubicBezTo>
                    <a:pt x="94" y="13"/>
                    <a:pt x="94" y="13"/>
                    <a:pt x="94" y="13"/>
                  </a:cubicBezTo>
                  <a:cubicBezTo>
                    <a:pt x="94" y="13"/>
                    <a:pt x="94" y="13"/>
                    <a:pt x="94" y="13"/>
                  </a:cubicBezTo>
                  <a:cubicBezTo>
                    <a:pt x="94" y="13"/>
                    <a:pt x="94" y="13"/>
                    <a:pt x="94" y="13"/>
                  </a:cubicBezTo>
                  <a:cubicBezTo>
                    <a:pt x="96" y="11"/>
                    <a:pt x="100" y="9"/>
                    <a:pt x="104" y="9"/>
                  </a:cubicBezTo>
                  <a:close/>
                  <a:moveTo>
                    <a:pt x="53" y="204"/>
                  </a:moveTo>
                  <a:cubicBezTo>
                    <a:pt x="53" y="206"/>
                    <a:pt x="51" y="208"/>
                    <a:pt x="49" y="208"/>
                  </a:cubicBezTo>
                  <a:cubicBezTo>
                    <a:pt x="46" y="208"/>
                    <a:pt x="45" y="206"/>
                    <a:pt x="45" y="204"/>
                  </a:cubicBezTo>
                  <a:cubicBezTo>
                    <a:pt x="45" y="61"/>
                    <a:pt x="45" y="61"/>
                    <a:pt x="45" y="61"/>
                  </a:cubicBezTo>
                  <a:cubicBezTo>
                    <a:pt x="45" y="59"/>
                    <a:pt x="46" y="57"/>
                    <a:pt x="49" y="57"/>
                  </a:cubicBezTo>
                  <a:cubicBezTo>
                    <a:pt x="51" y="57"/>
                    <a:pt x="53" y="59"/>
                    <a:pt x="53" y="61"/>
                  </a:cubicBezTo>
                  <a:lnTo>
                    <a:pt x="5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0"/>
            <p:cNvSpPr>
              <a:spLocks noEditPoints="1"/>
            </p:cNvSpPr>
            <p:nvPr/>
          </p:nvSpPr>
          <p:spPr bwMode="auto">
            <a:xfrm>
              <a:off x="6245" y="3142"/>
              <a:ext cx="796" cy="732"/>
            </a:xfrm>
            <a:custGeom>
              <a:avLst/>
              <a:gdLst>
                <a:gd name="T0" fmla="*/ 16 w 334"/>
                <a:gd name="T1" fmla="*/ 307 h 307"/>
                <a:gd name="T2" fmla="*/ 4 w 334"/>
                <a:gd name="T3" fmla="*/ 13 h 307"/>
                <a:gd name="T4" fmla="*/ 96 w 334"/>
                <a:gd name="T5" fmla="*/ 12 h 307"/>
                <a:gd name="T6" fmla="*/ 191 w 334"/>
                <a:gd name="T7" fmla="*/ 290 h 307"/>
                <a:gd name="T8" fmla="*/ 175 w 334"/>
                <a:gd name="T9" fmla="*/ 303 h 307"/>
                <a:gd name="T10" fmla="*/ 184 w 334"/>
                <a:gd name="T11" fmla="*/ 15 h 307"/>
                <a:gd name="T12" fmla="*/ 96 w 334"/>
                <a:gd name="T13" fmla="*/ 17 h 307"/>
                <a:gd name="T14" fmla="*/ 85 w 334"/>
                <a:gd name="T15" fmla="*/ 12 h 307"/>
                <a:gd name="T16" fmla="*/ 3 w 334"/>
                <a:gd name="T17" fmla="*/ 290 h 307"/>
                <a:gd name="T18" fmla="*/ 94 w 334"/>
                <a:gd name="T19" fmla="*/ 299 h 307"/>
                <a:gd name="T20" fmla="*/ 237 w 334"/>
                <a:gd name="T21" fmla="*/ 300 h 307"/>
                <a:gd name="T22" fmla="*/ 197 w 334"/>
                <a:gd name="T23" fmla="*/ 27 h 307"/>
                <a:gd name="T24" fmla="*/ 211 w 334"/>
                <a:gd name="T25" fmla="*/ 10 h 307"/>
                <a:gd name="T26" fmla="*/ 293 w 334"/>
                <a:gd name="T27" fmla="*/ 5 h 307"/>
                <a:gd name="T28" fmla="*/ 331 w 334"/>
                <a:gd name="T29" fmla="*/ 289 h 307"/>
                <a:gd name="T30" fmla="*/ 327 w 334"/>
                <a:gd name="T31" fmla="*/ 294 h 307"/>
                <a:gd name="T32" fmla="*/ 251 w 334"/>
                <a:gd name="T33" fmla="*/ 305 h 307"/>
                <a:gd name="T34" fmla="*/ 320 w 334"/>
                <a:gd name="T35" fmla="*/ 292 h 307"/>
                <a:gd name="T36" fmla="*/ 294 w 334"/>
                <a:gd name="T37" fmla="*/ 14 h 307"/>
                <a:gd name="T38" fmla="*/ 280 w 334"/>
                <a:gd name="T39" fmla="*/ 4 h 307"/>
                <a:gd name="T40" fmla="*/ 202 w 334"/>
                <a:gd name="T41" fmla="*/ 19 h 307"/>
                <a:gd name="T42" fmla="*/ 237 w 334"/>
                <a:gd name="T43" fmla="*/ 291 h 307"/>
                <a:gd name="T44" fmla="*/ 106 w 334"/>
                <a:gd name="T45" fmla="*/ 298 h 307"/>
                <a:gd name="T46" fmla="*/ 98 w 334"/>
                <a:gd name="T47" fmla="*/ 24 h 307"/>
                <a:gd name="T48" fmla="*/ 183 w 334"/>
                <a:gd name="T49" fmla="*/ 24 h 307"/>
                <a:gd name="T50" fmla="*/ 103 w 334"/>
                <a:gd name="T51" fmla="*/ 293 h 307"/>
                <a:gd name="T52" fmla="*/ 180 w 334"/>
                <a:gd name="T53" fmla="*/ 24 h 307"/>
                <a:gd name="T54" fmla="*/ 101 w 334"/>
                <a:gd name="T55" fmla="*/ 24 h 307"/>
                <a:gd name="T56" fmla="*/ 10 w 334"/>
                <a:gd name="T57" fmla="*/ 296 h 307"/>
                <a:gd name="T58" fmla="*/ 85 w 334"/>
                <a:gd name="T59" fmla="*/ 16 h 307"/>
                <a:gd name="T60" fmla="*/ 91 w 334"/>
                <a:gd name="T61" fmla="*/ 296 h 307"/>
                <a:gd name="T62" fmla="*/ 12 w 334"/>
                <a:gd name="T63" fmla="*/ 290 h 307"/>
                <a:gd name="T64" fmla="*/ 90 w 334"/>
                <a:gd name="T65" fmla="*/ 290 h 307"/>
                <a:gd name="T66" fmla="*/ 249 w 334"/>
                <a:gd name="T67" fmla="*/ 297 h 307"/>
                <a:gd name="T68" fmla="*/ 205 w 334"/>
                <a:gd name="T69" fmla="*/ 22 h 307"/>
                <a:gd name="T70" fmla="*/ 286 w 334"/>
                <a:gd name="T71" fmla="*/ 9 h 307"/>
                <a:gd name="T72" fmla="*/ 326 w 334"/>
                <a:gd name="T73" fmla="*/ 279 h 307"/>
                <a:gd name="T74" fmla="*/ 319 w 334"/>
                <a:gd name="T75" fmla="*/ 288 h 307"/>
                <a:gd name="T76" fmla="*/ 245 w 334"/>
                <a:gd name="T77" fmla="*/ 290 h 307"/>
                <a:gd name="T78" fmla="*/ 321 w 334"/>
                <a:gd name="T79" fmla="*/ 282 h 307"/>
                <a:gd name="T80" fmla="*/ 281 w 334"/>
                <a:gd name="T81" fmla="*/ 12 h 307"/>
                <a:gd name="T82" fmla="*/ 209 w 334"/>
                <a:gd name="T83" fmla="*/ 23 h 307"/>
                <a:gd name="T84" fmla="*/ 156 w 334"/>
                <a:gd name="T85" fmla="*/ 56 h 307"/>
                <a:gd name="T86" fmla="*/ 154 w 334"/>
                <a:gd name="T87" fmla="*/ 62 h 307"/>
                <a:gd name="T88" fmla="*/ 156 w 334"/>
                <a:gd name="T89" fmla="*/ 60 h 307"/>
                <a:gd name="T90" fmla="*/ 131 w 334"/>
                <a:gd name="T91" fmla="*/ 62 h 307"/>
                <a:gd name="T92" fmla="*/ 123 w 334"/>
                <a:gd name="T93" fmla="*/ 205 h 307"/>
                <a:gd name="T94" fmla="*/ 51 w 334"/>
                <a:gd name="T95" fmla="*/ 211 h 307"/>
                <a:gd name="T96" fmla="*/ 57 w 334"/>
                <a:gd name="T97" fmla="*/ 205 h 307"/>
                <a:gd name="T98" fmla="*/ 51 w 334"/>
                <a:gd name="T99" fmla="*/ 207 h 307"/>
                <a:gd name="T100" fmla="*/ 266 w 334"/>
                <a:gd name="T101" fmla="*/ 198 h 307"/>
                <a:gd name="T102" fmla="*/ 276 w 334"/>
                <a:gd name="T103" fmla="*/ 201 h 307"/>
                <a:gd name="T104" fmla="*/ 250 w 334"/>
                <a:gd name="T105" fmla="*/ 58 h 307"/>
                <a:gd name="T106" fmla="*/ 255 w 334"/>
                <a:gd name="T107" fmla="*/ 5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307">
                  <a:moveTo>
                    <a:pt x="175" y="307"/>
                  </a:moveTo>
                  <a:cubicBezTo>
                    <a:pt x="106" y="307"/>
                    <a:pt x="106" y="307"/>
                    <a:pt x="106" y="307"/>
                  </a:cubicBezTo>
                  <a:cubicBezTo>
                    <a:pt x="102" y="307"/>
                    <a:pt x="98" y="305"/>
                    <a:pt x="96" y="303"/>
                  </a:cubicBezTo>
                  <a:cubicBezTo>
                    <a:pt x="93" y="305"/>
                    <a:pt x="89" y="307"/>
                    <a:pt x="85" y="307"/>
                  </a:cubicBezTo>
                  <a:cubicBezTo>
                    <a:pt x="16" y="307"/>
                    <a:pt x="16" y="307"/>
                    <a:pt x="16" y="307"/>
                  </a:cubicBezTo>
                  <a:cubicBezTo>
                    <a:pt x="12" y="307"/>
                    <a:pt x="8" y="305"/>
                    <a:pt x="5" y="302"/>
                  </a:cubicBezTo>
                  <a:cubicBezTo>
                    <a:pt x="4" y="301"/>
                    <a:pt x="4" y="301"/>
                    <a:pt x="4" y="301"/>
                  </a:cubicBezTo>
                  <a:cubicBezTo>
                    <a:pt x="1" y="298"/>
                    <a:pt x="0" y="294"/>
                    <a:pt x="0" y="290"/>
                  </a:cubicBezTo>
                  <a:cubicBezTo>
                    <a:pt x="0" y="24"/>
                    <a:pt x="0" y="24"/>
                    <a:pt x="0" y="24"/>
                  </a:cubicBezTo>
                  <a:cubicBezTo>
                    <a:pt x="0" y="20"/>
                    <a:pt x="1" y="16"/>
                    <a:pt x="4" y="13"/>
                  </a:cubicBezTo>
                  <a:cubicBezTo>
                    <a:pt x="4" y="13"/>
                    <a:pt x="4" y="13"/>
                    <a:pt x="4" y="13"/>
                  </a:cubicBezTo>
                  <a:cubicBezTo>
                    <a:pt x="5" y="13"/>
                    <a:pt x="5" y="13"/>
                    <a:pt x="5" y="13"/>
                  </a:cubicBezTo>
                  <a:cubicBezTo>
                    <a:pt x="8" y="10"/>
                    <a:pt x="12" y="8"/>
                    <a:pt x="16" y="8"/>
                  </a:cubicBezTo>
                  <a:cubicBezTo>
                    <a:pt x="85" y="8"/>
                    <a:pt x="85" y="8"/>
                    <a:pt x="85" y="8"/>
                  </a:cubicBezTo>
                  <a:cubicBezTo>
                    <a:pt x="89" y="8"/>
                    <a:pt x="93" y="9"/>
                    <a:pt x="96" y="12"/>
                  </a:cubicBezTo>
                  <a:cubicBezTo>
                    <a:pt x="98" y="9"/>
                    <a:pt x="102" y="8"/>
                    <a:pt x="106" y="8"/>
                  </a:cubicBezTo>
                  <a:cubicBezTo>
                    <a:pt x="175" y="8"/>
                    <a:pt x="175" y="8"/>
                    <a:pt x="175" y="8"/>
                  </a:cubicBezTo>
                  <a:cubicBezTo>
                    <a:pt x="179" y="8"/>
                    <a:pt x="183" y="10"/>
                    <a:pt x="186" y="13"/>
                  </a:cubicBezTo>
                  <a:cubicBezTo>
                    <a:pt x="190" y="16"/>
                    <a:pt x="191" y="20"/>
                    <a:pt x="191" y="24"/>
                  </a:cubicBezTo>
                  <a:cubicBezTo>
                    <a:pt x="191" y="290"/>
                    <a:pt x="191" y="290"/>
                    <a:pt x="191" y="290"/>
                  </a:cubicBezTo>
                  <a:cubicBezTo>
                    <a:pt x="191" y="295"/>
                    <a:pt x="190" y="299"/>
                    <a:pt x="187" y="302"/>
                  </a:cubicBezTo>
                  <a:cubicBezTo>
                    <a:pt x="184" y="305"/>
                    <a:pt x="180" y="307"/>
                    <a:pt x="175" y="307"/>
                  </a:cubicBezTo>
                  <a:close/>
                  <a:moveTo>
                    <a:pt x="97" y="300"/>
                  </a:moveTo>
                  <a:cubicBezTo>
                    <a:pt x="100" y="302"/>
                    <a:pt x="103" y="303"/>
                    <a:pt x="106" y="303"/>
                  </a:cubicBezTo>
                  <a:cubicBezTo>
                    <a:pt x="175" y="303"/>
                    <a:pt x="175" y="303"/>
                    <a:pt x="175" y="303"/>
                  </a:cubicBezTo>
                  <a:cubicBezTo>
                    <a:pt x="179" y="303"/>
                    <a:pt x="182" y="302"/>
                    <a:pt x="184" y="299"/>
                  </a:cubicBezTo>
                  <a:cubicBezTo>
                    <a:pt x="186" y="297"/>
                    <a:pt x="188" y="294"/>
                    <a:pt x="188" y="290"/>
                  </a:cubicBezTo>
                  <a:cubicBezTo>
                    <a:pt x="188" y="24"/>
                    <a:pt x="188" y="24"/>
                    <a:pt x="188" y="24"/>
                  </a:cubicBezTo>
                  <a:cubicBezTo>
                    <a:pt x="188" y="21"/>
                    <a:pt x="186" y="18"/>
                    <a:pt x="184" y="15"/>
                  </a:cubicBezTo>
                  <a:cubicBezTo>
                    <a:pt x="184" y="15"/>
                    <a:pt x="184" y="15"/>
                    <a:pt x="184" y="15"/>
                  </a:cubicBezTo>
                  <a:cubicBezTo>
                    <a:pt x="182" y="13"/>
                    <a:pt x="178" y="12"/>
                    <a:pt x="175" y="12"/>
                  </a:cubicBezTo>
                  <a:cubicBezTo>
                    <a:pt x="106" y="12"/>
                    <a:pt x="106" y="12"/>
                    <a:pt x="106" y="12"/>
                  </a:cubicBezTo>
                  <a:cubicBezTo>
                    <a:pt x="103" y="12"/>
                    <a:pt x="100" y="13"/>
                    <a:pt x="98" y="15"/>
                  </a:cubicBezTo>
                  <a:cubicBezTo>
                    <a:pt x="98" y="15"/>
                    <a:pt x="98" y="15"/>
                    <a:pt x="98" y="15"/>
                  </a:cubicBezTo>
                  <a:cubicBezTo>
                    <a:pt x="96" y="17"/>
                    <a:pt x="96" y="17"/>
                    <a:pt x="96" y="17"/>
                  </a:cubicBezTo>
                  <a:cubicBezTo>
                    <a:pt x="94" y="16"/>
                    <a:pt x="94" y="16"/>
                    <a:pt x="94" y="16"/>
                  </a:cubicBezTo>
                  <a:cubicBezTo>
                    <a:pt x="95" y="14"/>
                    <a:pt x="95" y="14"/>
                    <a:pt x="95" y="14"/>
                  </a:cubicBezTo>
                  <a:cubicBezTo>
                    <a:pt x="95" y="14"/>
                    <a:pt x="95" y="14"/>
                    <a:pt x="95" y="14"/>
                  </a:cubicBezTo>
                  <a:cubicBezTo>
                    <a:pt x="94" y="15"/>
                    <a:pt x="94" y="15"/>
                    <a:pt x="94" y="15"/>
                  </a:cubicBezTo>
                  <a:cubicBezTo>
                    <a:pt x="92" y="13"/>
                    <a:pt x="89" y="12"/>
                    <a:pt x="85" y="12"/>
                  </a:cubicBezTo>
                  <a:cubicBezTo>
                    <a:pt x="16" y="12"/>
                    <a:pt x="16" y="12"/>
                    <a:pt x="16" y="12"/>
                  </a:cubicBezTo>
                  <a:cubicBezTo>
                    <a:pt x="13" y="12"/>
                    <a:pt x="10" y="13"/>
                    <a:pt x="7" y="15"/>
                  </a:cubicBezTo>
                  <a:cubicBezTo>
                    <a:pt x="7" y="15"/>
                    <a:pt x="7" y="15"/>
                    <a:pt x="7" y="15"/>
                  </a:cubicBezTo>
                  <a:cubicBezTo>
                    <a:pt x="5" y="18"/>
                    <a:pt x="3" y="21"/>
                    <a:pt x="3" y="24"/>
                  </a:cubicBezTo>
                  <a:cubicBezTo>
                    <a:pt x="3" y="290"/>
                    <a:pt x="3" y="290"/>
                    <a:pt x="3" y="290"/>
                  </a:cubicBezTo>
                  <a:cubicBezTo>
                    <a:pt x="3" y="294"/>
                    <a:pt x="5" y="297"/>
                    <a:pt x="7" y="299"/>
                  </a:cubicBezTo>
                  <a:cubicBezTo>
                    <a:pt x="8" y="300"/>
                    <a:pt x="8" y="300"/>
                    <a:pt x="8" y="300"/>
                  </a:cubicBezTo>
                  <a:cubicBezTo>
                    <a:pt x="10" y="302"/>
                    <a:pt x="13" y="303"/>
                    <a:pt x="16" y="303"/>
                  </a:cubicBezTo>
                  <a:cubicBezTo>
                    <a:pt x="85" y="303"/>
                    <a:pt x="85" y="303"/>
                    <a:pt x="85" y="303"/>
                  </a:cubicBezTo>
                  <a:cubicBezTo>
                    <a:pt x="89" y="303"/>
                    <a:pt x="92" y="302"/>
                    <a:pt x="94" y="299"/>
                  </a:cubicBezTo>
                  <a:cubicBezTo>
                    <a:pt x="95" y="298"/>
                    <a:pt x="95" y="298"/>
                    <a:pt x="95" y="298"/>
                  </a:cubicBezTo>
                  <a:lnTo>
                    <a:pt x="97" y="300"/>
                  </a:lnTo>
                  <a:close/>
                  <a:moveTo>
                    <a:pt x="249" y="305"/>
                  </a:moveTo>
                  <a:cubicBezTo>
                    <a:pt x="246" y="305"/>
                    <a:pt x="242" y="304"/>
                    <a:pt x="239" y="302"/>
                  </a:cubicBezTo>
                  <a:cubicBezTo>
                    <a:pt x="237" y="300"/>
                    <a:pt x="237" y="300"/>
                    <a:pt x="237" y="300"/>
                  </a:cubicBezTo>
                  <a:cubicBezTo>
                    <a:pt x="237" y="300"/>
                    <a:pt x="237" y="300"/>
                    <a:pt x="237" y="300"/>
                  </a:cubicBezTo>
                  <a:cubicBezTo>
                    <a:pt x="235" y="298"/>
                    <a:pt x="234" y="295"/>
                    <a:pt x="233" y="292"/>
                  </a:cubicBezTo>
                  <a:cubicBezTo>
                    <a:pt x="233" y="292"/>
                    <a:pt x="233" y="291"/>
                    <a:pt x="233" y="291"/>
                  </a:cubicBezTo>
                  <a:cubicBezTo>
                    <a:pt x="197" y="28"/>
                    <a:pt x="197" y="28"/>
                    <a:pt x="197" y="28"/>
                  </a:cubicBezTo>
                  <a:cubicBezTo>
                    <a:pt x="197" y="28"/>
                    <a:pt x="197" y="27"/>
                    <a:pt x="197" y="27"/>
                  </a:cubicBezTo>
                  <a:cubicBezTo>
                    <a:pt x="196" y="23"/>
                    <a:pt x="198" y="19"/>
                    <a:pt x="200" y="16"/>
                  </a:cubicBezTo>
                  <a:cubicBezTo>
                    <a:pt x="201" y="15"/>
                    <a:pt x="201" y="15"/>
                    <a:pt x="201" y="15"/>
                  </a:cubicBezTo>
                  <a:cubicBezTo>
                    <a:pt x="201" y="15"/>
                    <a:pt x="201" y="15"/>
                    <a:pt x="201" y="15"/>
                  </a:cubicBezTo>
                  <a:cubicBezTo>
                    <a:pt x="204" y="12"/>
                    <a:pt x="207" y="10"/>
                    <a:pt x="210" y="10"/>
                  </a:cubicBezTo>
                  <a:cubicBezTo>
                    <a:pt x="211" y="10"/>
                    <a:pt x="211" y="10"/>
                    <a:pt x="211" y="10"/>
                  </a:cubicBezTo>
                  <a:cubicBezTo>
                    <a:pt x="279" y="0"/>
                    <a:pt x="279" y="0"/>
                    <a:pt x="279" y="0"/>
                  </a:cubicBezTo>
                  <a:cubicBezTo>
                    <a:pt x="279" y="0"/>
                    <a:pt x="280" y="0"/>
                    <a:pt x="280" y="0"/>
                  </a:cubicBezTo>
                  <a:cubicBezTo>
                    <a:pt x="284" y="0"/>
                    <a:pt x="288" y="1"/>
                    <a:pt x="291" y="3"/>
                  </a:cubicBezTo>
                  <a:cubicBezTo>
                    <a:pt x="293" y="4"/>
                    <a:pt x="293" y="4"/>
                    <a:pt x="293" y="4"/>
                  </a:cubicBezTo>
                  <a:cubicBezTo>
                    <a:pt x="293" y="5"/>
                    <a:pt x="293" y="5"/>
                    <a:pt x="293" y="5"/>
                  </a:cubicBezTo>
                  <a:cubicBezTo>
                    <a:pt x="295" y="7"/>
                    <a:pt x="297" y="10"/>
                    <a:pt x="298" y="13"/>
                  </a:cubicBezTo>
                  <a:cubicBezTo>
                    <a:pt x="298" y="14"/>
                    <a:pt x="298" y="14"/>
                    <a:pt x="298" y="14"/>
                  </a:cubicBezTo>
                  <a:cubicBezTo>
                    <a:pt x="334" y="277"/>
                    <a:pt x="334" y="277"/>
                    <a:pt x="334" y="277"/>
                  </a:cubicBezTo>
                  <a:cubicBezTo>
                    <a:pt x="334" y="277"/>
                    <a:pt x="334" y="278"/>
                    <a:pt x="334" y="278"/>
                  </a:cubicBezTo>
                  <a:cubicBezTo>
                    <a:pt x="334" y="282"/>
                    <a:pt x="333" y="286"/>
                    <a:pt x="331" y="289"/>
                  </a:cubicBezTo>
                  <a:cubicBezTo>
                    <a:pt x="331" y="289"/>
                    <a:pt x="331" y="289"/>
                    <a:pt x="331" y="289"/>
                  </a:cubicBezTo>
                  <a:cubicBezTo>
                    <a:pt x="331" y="289"/>
                    <a:pt x="331" y="289"/>
                    <a:pt x="331" y="289"/>
                  </a:cubicBezTo>
                  <a:cubicBezTo>
                    <a:pt x="331" y="289"/>
                    <a:pt x="331" y="289"/>
                    <a:pt x="331" y="289"/>
                  </a:cubicBezTo>
                  <a:cubicBezTo>
                    <a:pt x="331" y="289"/>
                    <a:pt x="331" y="289"/>
                    <a:pt x="331" y="289"/>
                  </a:cubicBezTo>
                  <a:cubicBezTo>
                    <a:pt x="327" y="294"/>
                    <a:pt x="327" y="294"/>
                    <a:pt x="327" y="294"/>
                  </a:cubicBezTo>
                  <a:cubicBezTo>
                    <a:pt x="327" y="293"/>
                    <a:pt x="327" y="293"/>
                    <a:pt x="327" y="293"/>
                  </a:cubicBezTo>
                  <a:cubicBezTo>
                    <a:pt x="325" y="294"/>
                    <a:pt x="323" y="295"/>
                    <a:pt x="321" y="296"/>
                  </a:cubicBezTo>
                  <a:cubicBezTo>
                    <a:pt x="320" y="296"/>
                    <a:pt x="320" y="296"/>
                    <a:pt x="320" y="296"/>
                  </a:cubicBezTo>
                  <a:cubicBezTo>
                    <a:pt x="252" y="305"/>
                    <a:pt x="252" y="305"/>
                    <a:pt x="252" y="305"/>
                  </a:cubicBezTo>
                  <a:cubicBezTo>
                    <a:pt x="251" y="305"/>
                    <a:pt x="251" y="305"/>
                    <a:pt x="251" y="305"/>
                  </a:cubicBezTo>
                  <a:cubicBezTo>
                    <a:pt x="250" y="305"/>
                    <a:pt x="250" y="305"/>
                    <a:pt x="249" y="305"/>
                  </a:cubicBezTo>
                  <a:close/>
                  <a:moveTo>
                    <a:pt x="244" y="301"/>
                  </a:moveTo>
                  <a:cubicBezTo>
                    <a:pt x="246" y="301"/>
                    <a:pt x="248" y="302"/>
                    <a:pt x="251" y="302"/>
                  </a:cubicBezTo>
                  <a:cubicBezTo>
                    <a:pt x="251" y="301"/>
                    <a:pt x="251" y="301"/>
                    <a:pt x="251" y="301"/>
                  </a:cubicBezTo>
                  <a:cubicBezTo>
                    <a:pt x="320" y="292"/>
                    <a:pt x="320" y="292"/>
                    <a:pt x="320" y="292"/>
                  </a:cubicBezTo>
                  <a:cubicBezTo>
                    <a:pt x="323" y="292"/>
                    <a:pt x="326" y="290"/>
                    <a:pt x="328" y="287"/>
                  </a:cubicBezTo>
                  <a:cubicBezTo>
                    <a:pt x="330" y="285"/>
                    <a:pt x="331" y="282"/>
                    <a:pt x="330" y="278"/>
                  </a:cubicBezTo>
                  <a:cubicBezTo>
                    <a:pt x="330" y="278"/>
                    <a:pt x="330" y="278"/>
                    <a:pt x="330" y="278"/>
                  </a:cubicBezTo>
                  <a:cubicBezTo>
                    <a:pt x="294" y="15"/>
                    <a:pt x="294" y="15"/>
                    <a:pt x="294" y="15"/>
                  </a:cubicBezTo>
                  <a:cubicBezTo>
                    <a:pt x="294" y="14"/>
                    <a:pt x="294" y="14"/>
                    <a:pt x="294" y="14"/>
                  </a:cubicBezTo>
                  <a:cubicBezTo>
                    <a:pt x="294" y="11"/>
                    <a:pt x="292" y="8"/>
                    <a:pt x="290" y="6"/>
                  </a:cubicBezTo>
                  <a:cubicBezTo>
                    <a:pt x="286" y="6"/>
                    <a:pt x="286" y="6"/>
                    <a:pt x="286" y="6"/>
                  </a:cubicBezTo>
                  <a:cubicBezTo>
                    <a:pt x="288" y="5"/>
                    <a:pt x="288" y="5"/>
                    <a:pt x="288" y="5"/>
                  </a:cubicBezTo>
                  <a:cubicBezTo>
                    <a:pt x="285" y="4"/>
                    <a:pt x="283" y="3"/>
                    <a:pt x="280" y="4"/>
                  </a:cubicBezTo>
                  <a:cubicBezTo>
                    <a:pt x="280" y="4"/>
                    <a:pt x="280" y="4"/>
                    <a:pt x="280" y="4"/>
                  </a:cubicBezTo>
                  <a:cubicBezTo>
                    <a:pt x="211" y="13"/>
                    <a:pt x="211" y="13"/>
                    <a:pt x="211" y="13"/>
                  </a:cubicBezTo>
                  <a:cubicBezTo>
                    <a:pt x="211" y="13"/>
                    <a:pt x="211" y="13"/>
                    <a:pt x="211" y="13"/>
                  </a:cubicBezTo>
                  <a:cubicBezTo>
                    <a:pt x="208" y="14"/>
                    <a:pt x="205" y="15"/>
                    <a:pt x="203" y="17"/>
                  </a:cubicBezTo>
                  <a:cubicBezTo>
                    <a:pt x="203" y="20"/>
                    <a:pt x="203" y="20"/>
                    <a:pt x="203" y="20"/>
                  </a:cubicBezTo>
                  <a:cubicBezTo>
                    <a:pt x="202" y="19"/>
                    <a:pt x="202" y="19"/>
                    <a:pt x="202" y="19"/>
                  </a:cubicBezTo>
                  <a:cubicBezTo>
                    <a:pt x="201" y="22"/>
                    <a:pt x="200" y="24"/>
                    <a:pt x="201" y="27"/>
                  </a:cubicBezTo>
                  <a:cubicBezTo>
                    <a:pt x="199" y="28"/>
                    <a:pt x="199" y="28"/>
                    <a:pt x="199" y="28"/>
                  </a:cubicBezTo>
                  <a:cubicBezTo>
                    <a:pt x="201" y="27"/>
                    <a:pt x="201" y="27"/>
                    <a:pt x="201" y="27"/>
                  </a:cubicBezTo>
                  <a:cubicBezTo>
                    <a:pt x="237" y="291"/>
                    <a:pt x="237" y="291"/>
                    <a:pt x="237" y="291"/>
                  </a:cubicBezTo>
                  <a:cubicBezTo>
                    <a:pt x="237" y="291"/>
                    <a:pt x="237" y="291"/>
                    <a:pt x="237" y="291"/>
                  </a:cubicBezTo>
                  <a:cubicBezTo>
                    <a:pt x="237" y="294"/>
                    <a:pt x="239" y="297"/>
                    <a:pt x="241" y="299"/>
                  </a:cubicBezTo>
                  <a:cubicBezTo>
                    <a:pt x="248" y="299"/>
                    <a:pt x="248" y="299"/>
                    <a:pt x="248" y="299"/>
                  </a:cubicBezTo>
                  <a:lnTo>
                    <a:pt x="244" y="301"/>
                  </a:lnTo>
                  <a:close/>
                  <a:moveTo>
                    <a:pt x="175" y="298"/>
                  </a:moveTo>
                  <a:cubicBezTo>
                    <a:pt x="106" y="298"/>
                    <a:pt x="106" y="298"/>
                    <a:pt x="106" y="298"/>
                  </a:cubicBezTo>
                  <a:cubicBezTo>
                    <a:pt x="104" y="298"/>
                    <a:pt x="102" y="298"/>
                    <a:pt x="101" y="297"/>
                  </a:cubicBezTo>
                  <a:cubicBezTo>
                    <a:pt x="101" y="297"/>
                    <a:pt x="101" y="297"/>
                    <a:pt x="101" y="297"/>
                  </a:cubicBezTo>
                  <a:cubicBezTo>
                    <a:pt x="100" y="296"/>
                    <a:pt x="100" y="296"/>
                    <a:pt x="100" y="296"/>
                  </a:cubicBezTo>
                  <a:cubicBezTo>
                    <a:pt x="99" y="295"/>
                    <a:pt x="98" y="293"/>
                    <a:pt x="98" y="290"/>
                  </a:cubicBezTo>
                  <a:cubicBezTo>
                    <a:pt x="98" y="24"/>
                    <a:pt x="98" y="24"/>
                    <a:pt x="98" y="24"/>
                  </a:cubicBezTo>
                  <a:cubicBezTo>
                    <a:pt x="98" y="22"/>
                    <a:pt x="99" y="20"/>
                    <a:pt x="100" y="19"/>
                  </a:cubicBezTo>
                  <a:cubicBezTo>
                    <a:pt x="102" y="17"/>
                    <a:pt x="104" y="16"/>
                    <a:pt x="106" y="16"/>
                  </a:cubicBezTo>
                  <a:cubicBezTo>
                    <a:pt x="175" y="16"/>
                    <a:pt x="175" y="16"/>
                    <a:pt x="175" y="16"/>
                  </a:cubicBezTo>
                  <a:cubicBezTo>
                    <a:pt x="177" y="16"/>
                    <a:pt x="179" y="17"/>
                    <a:pt x="181" y="18"/>
                  </a:cubicBezTo>
                  <a:cubicBezTo>
                    <a:pt x="182" y="20"/>
                    <a:pt x="183" y="22"/>
                    <a:pt x="183" y="24"/>
                  </a:cubicBezTo>
                  <a:cubicBezTo>
                    <a:pt x="183" y="290"/>
                    <a:pt x="183" y="290"/>
                    <a:pt x="183" y="290"/>
                  </a:cubicBezTo>
                  <a:cubicBezTo>
                    <a:pt x="183" y="292"/>
                    <a:pt x="182" y="294"/>
                    <a:pt x="181" y="296"/>
                  </a:cubicBezTo>
                  <a:cubicBezTo>
                    <a:pt x="179" y="298"/>
                    <a:pt x="177" y="298"/>
                    <a:pt x="175" y="298"/>
                  </a:cubicBezTo>
                  <a:close/>
                  <a:moveTo>
                    <a:pt x="103" y="293"/>
                  </a:moveTo>
                  <a:cubicBezTo>
                    <a:pt x="103" y="293"/>
                    <a:pt x="103" y="293"/>
                    <a:pt x="103" y="293"/>
                  </a:cubicBezTo>
                  <a:cubicBezTo>
                    <a:pt x="104" y="294"/>
                    <a:pt x="105" y="295"/>
                    <a:pt x="106" y="295"/>
                  </a:cubicBezTo>
                  <a:cubicBezTo>
                    <a:pt x="175" y="295"/>
                    <a:pt x="175" y="295"/>
                    <a:pt x="175" y="295"/>
                  </a:cubicBezTo>
                  <a:cubicBezTo>
                    <a:pt x="176" y="295"/>
                    <a:pt x="177" y="294"/>
                    <a:pt x="178" y="293"/>
                  </a:cubicBezTo>
                  <a:cubicBezTo>
                    <a:pt x="179" y="293"/>
                    <a:pt x="180" y="292"/>
                    <a:pt x="180" y="290"/>
                  </a:cubicBezTo>
                  <a:cubicBezTo>
                    <a:pt x="180" y="24"/>
                    <a:pt x="180" y="24"/>
                    <a:pt x="180" y="24"/>
                  </a:cubicBezTo>
                  <a:cubicBezTo>
                    <a:pt x="180" y="23"/>
                    <a:pt x="179" y="22"/>
                    <a:pt x="178" y="21"/>
                  </a:cubicBezTo>
                  <a:cubicBezTo>
                    <a:pt x="177" y="20"/>
                    <a:pt x="176" y="20"/>
                    <a:pt x="175" y="20"/>
                  </a:cubicBezTo>
                  <a:cubicBezTo>
                    <a:pt x="106" y="20"/>
                    <a:pt x="106" y="20"/>
                    <a:pt x="106" y="20"/>
                  </a:cubicBezTo>
                  <a:cubicBezTo>
                    <a:pt x="105" y="20"/>
                    <a:pt x="104" y="20"/>
                    <a:pt x="103" y="21"/>
                  </a:cubicBezTo>
                  <a:cubicBezTo>
                    <a:pt x="102" y="22"/>
                    <a:pt x="101" y="23"/>
                    <a:pt x="101" y="24"/>
                  </a:cubicBezTo>
                  <a:cubicBezTo>
                    <a:pt x="101" y="290"/>
                    <a:pt x="101" y="290"/>
                    <a:pt x="101" y="290"/>
                  </a:cubicBezTo>
                  <a:cubicBezTo>
                    <a:pt x="101" y="291"/>
                    <a:pt x="102" y="292"/>
                    <a:pt x="103" y="293"/>
                  </a:cubicBezTo>
                  <a:close/>
                  <a:moveTo>
                    <a:pt x="85" y="298"/>
                  </a:moveTo>
                  <a:cubicBezTo>
                    <a:pt x="16" y="298"/>
                    <a:pt x="16" y="298"/>
                    <a:pt x="16" y="298"/>
                  </a:cubicBezTo>
                  <a:cubicBezTo>
                    <a:pt x="14" y="298"/>
                    <a:pt x="12" y="297"/>
                    <a:pt x="10" y="296"/>
                  </a:cubicBezTo>
                  <a:cubicBezTo>
                    <a:pt x="9" y="295"/>
                    <a:pt x="8" y="292"/>
                    <a:pt x="8" y="290"/>
                  </a:cubicBezTo>
                  <a:cubicBezTo>
                    <a:pt x="8" y="24"/>
                    <a:pt x="8" y="24"/>
                    <a:pt x="8" y="24"/>
                  </a:cubicBezTo>
                  <a:cubicBezTo>
                    <a:pt x="8" y="22"/>
                    <a:pt x="9" y="20"/>
                    <a:pt x="10" y="19"/>
                  </a:cubicBezTo>
                  <a:cubicBezTo>
                    <a:pt x="12" y="17"/>
                    <a:pt x="14" y="16"/>
                    <a:pt x="16" y="16"/>
                  </a:cubicBezTo>
                  <a:cubicBezTo>
                    <a:pt x="85" y="16"/>
                    <a:pt x="85" y="16"/>
                    <a:pt x="85" y="16"/>
                  </a:cubicBezTo>
                  <a:cubicBezTo>
                    <a:pt x="87" y="16"/>
                    <a:pt x="89" y="17"/>
                    <a:pt x="91" y="18"/>
                  </a:cubicBezTo>
                  <a:cubicBezTo>
                    <a:pt x="91" y="19"/>
                    <a:pt x="91" y="19"/>
                    <a:pt x="91" y="19"/>
                  </a:cubicBezTo>
                  <a:cubicBezTo>
                    <a:pt x="92" y="20"/>
                    <a:pt x="93" y="22"/>
                    <a:pt x="93" y="24"/>
                  </a:cubicBezTo>
                  <a:cubicBezTo>
                    <a:pt x="93" y="290"/>
                    <a:pt x="93" y="290"/>
                    <a:pt x="93" y="290"/>
                  </a:cubicBezTo>
                  <a:cubicBezTo>
                    <a:pt x="93" y="293"/>
                    <a:pt x="92" y="295"/>
                    <a:pt x="91" y="296"/>
                  </a:cubicBezTo>
                  <a:cubicBezTo>
                    <a:pt x="90" y="297"/>
                    <a:pt x="87" y="298"/>
                    <a:pt x="85" y="298"/>
                  </a:cubicBezTo>
                  <a:close/>
                  <a:moveTo>
                    <a:pt x="16" y="20"/>
                  </a:moveTo>
                  <a:cubicBezTo>
                    <a:pt x="15" y="20"/>
                    <a:pt x="14" y="20"/>
                    <a:pt x="13" y="21"/>
                  </a:cubicBezTo>
                  <a:cubicBezTo>
                    <a:pt x="12" y="22"/>
                    <a:pt x="12" y="23"/>
                    <a:pt x="12" y="24"/>
                  </a:cubicBezTo>
                  <a:cubicBezTo>
                    <a:pt x="12" y="290"/>
                    <a:pt x="12" y="290"/>
                    <a:pt x="12" y="290"/>
                  </a:cubicBezTo>
                  <a:cubicBezTo>
                    <a:pt x="12" y="292"/>
                    <a:pt x="12" y="293"/>
                    <a:pt x="13" y="293"/>
                  </a:cubicBezTo>
                  <a:cubicBezTo>
                    <a:pt x="14" y="294"/>
                    <a:pt x="15" y="295"/>
                    <a:pt x="16" y="295"/>
                  </a:cubicBezTo>
                  <a:cubicBezTo>
                    <a:pt x="85" y="295"/>
                    <a:pt x="85" y="295"/>
                    <a:pt x="85" y="295"/>
                  </a:cubicBezTo>
                  <a:cubicBezTo>
                    <a:pt x="87" y="295"/>
                    <a:pt x="88" y="294"/>
                    <a:pt x="88" y="293"/>
                  </a:cubicBezTo>
                  <a:cubicBezTo>
                    <a:pt x="89" y="293"/>
                    <a:pt x="90" y="292"/>
                    <a:pt x="90" y="290"/>
                  </a:cubicBezTo>
                  <a:cubicBezTo>
                    <a:pt x="90" y="24"/>
                    <a:pt x="90" y="24"/>
                    <a:pt x="90" y="24"/>
                  </a:cubicBezTo>
                  <a:cubicBezTo>
                    <a:pt x="90" y="23"/>
                    <a:pt x="89" y="22"/>
                    <a:pt x="88" y="21"/>
                  </a:cubicBezTo>
                  <a:cubicBezTo>
                    <a:pt x="88" y="21"/>
                    <a:pt x="87" y="20"/>
                    <a:pt x="85" y="20"/>
                  </a:cubicBezTo>
                  <a:lnTo>
                    <a:pt x="16" y="20"/>
                  </a:lnTo>
                  <a:close/>
                  <a:moveTo>
                    <a:pt x="249" y="297"/>
                  </a:moveTo>
                  <a:cubicBezTo>
                    <a:pt x="247" y="297"/>
                    <a:pt x="246" y="297"/>
                    <a:pt x="244" y="295"/>
                  </a:cubicBezTo>
                  <a:cubicBezTo>
                    <a:pt x="243" y="294"/>
                    <a:pt x="242" y="292"/>
                    <a:pt x="241" y="290"/>
                  </a:cubicBezTo>
                  <a:cubicBezTo>
                    <a:pt x="205" y="27"/>
                    <a:pt x="205" y="27"/>
                    <a:pt x="205" y="27"/>
                  </a:cubicBezTo>
                  <a:cubicBezTo>
                    <a:pt x="205" y="25"/>
                    <a:pt x="205" y="24"/>
                    <a:pt x="206" y="23"/>
                  </a:cubicBezTo>
                  <a:cubicBezTo>
                    <a:pt x="205" y="22"/>
                    <a:pt x="205" y="22"/>
                    <a:pt x="205" y="22"/>
                  </a:cubicBezTo>
                  <a:cubicBezTo>
                    <a:pt x="207" y="21"/>
                    <a:pt x="207" y="21"/>
                    <a:pt x="207" y="21"/>
                  </a:cubicBezTo>
                  <a:cubicBezTo>
                    <a:pt x="208" y="19"/>
                    <a:pt x="210" y="18"/>
                    <a:pt x="212" y="18"/>
                  </a:cubicBezTo>
                  <a:cubicBezTo>
                    <a:pt x="281" y="8"/>
                    <a:pt x="281" y="8"/>
                    <a:pt x="281" y="8"/>
                  </a:cubicBezTo>
                  <a:cubicBezTo>
                    <a:pt x="282" y="8"/>
                    <a:pt x="284" y="8"/>
                    <a:pt x="286" y="9"/>
                  </a:cubicBezTo>
                  <a:cubicBezTo>
                    <a:pt x="286" y="9"/>
                    <a:pt x="286" y="9"/>
                    <a:pt x="286" y="9"/>
                  </a:cubicBezTo>
                  <a:cubicBezTo>
                    <a:pt x="287" y="10"/>
                    <a:pt x="287" y="10"/>
                    <a:pt x="287" y="10"/>
                  </a:cubicBezTo>
                  <a:cubicBezTo>
                    <a:pt x="288" y="11"/>
                    <a:pt x="289" y="13"/>
                    <a:pt x="290" y="14"/>
                  </a:cubicBezTo>
                  <a:cubicBezTo>
                    <a:pt x="290" y="15"/>
                    <a:pt x="290" y="15"/>
                    <a:pt x="290" y="15"/>
                  </a:cubicBezTo>
                  <a:cubicBezTo>
                    <a:pt x="290" y="15"/>
                    <a:pt x="290" y="15"/>
                    <a:pt x="290" y="15"/>
                  </a:cubicBezTo>
                  <a:cubicBezTo>
                    <a:pt x="326" y="279"/>
                    <a:pt x="326" y="279"/>
                    <a:pt x="326" y="279"/>
                  </a:cubicBezTo>
                  <a:cubicBezTo>
                    <a:pt x="326" y="281"/>
                    <a:pt x="326" y="282"/>
                    <a:pt x="325" y="284"/>
                  </a:cubicBezTo>
                  <a:cubicBezTo>
                    <a:pt x="325" y="284"/>
                    <a:pt x="325" y="284"/>
                    <a:pt x="325" y="284"/>
                  </a:cubicBezTo>
                  <a:cubicBezTo>
                    <a:pt x="324" y="285"/>
                    <a:pt x="324" y="285"/>
                    <a:pt x="324" y="285"/>
                  </a:cubicBezTo>
                  <a:cubicBezTo>
                    <a:pt x="323" y="286"/>
                    <a:pt x="321" y="287"/>
                    <a:pt x="319" y="288"/>
                  </a:cubicBezTo>
                  <a:cubicBezTo>
                    <a:pt x="319" y="288"/>
                    <a:pt x="319" y="288"/>
                    <a:pt x="319" y="288"/>
                  </a:cubicBezTo>
                  <a:cubicBezTo>
                    <a:pt x="250" y="297"/>
                    <a:pt x="250" y="297"/>
                    <a:pt x="250" y="297"/>
                  </a:cubicBezTo>
                  <a:cubicBezTo>
                    <a:pt x="250" y="297"/>
                    <a:pt x="250" y="297"/>
                    <a:pt x="249" y="297"/>
                  </a:cubicBezTo>
                  <a:close/>
                  <a:moveTo>
                    <a:pt x="209" y="26"/>
                  </a:moveTo>
                  <a:cubicBezTo>
                    <a:pt x="209" y="26"/>
                    <a:pt x="209" y="26"/>
                    <a:pt x="209" y="26"/>
                  </a:cubicBezTo>
                  <a:cubicBezTo>
                    <a:pt x="245" y="290"/>
                    <a:pt x="245" y="290"/>
                    <a:pt x="245" y="290"/>
                  </a:cubicBezTo>
                  <a:cubicBezTo>
                    <a:pt x="245" y="291"/>
                    <a:pt x="246" y="292"/>
                    <a:pt x="246" y="293"/>
                  </a:cubicBezTo>
                  <a:cubicBezTo>
                    <a:pt x="247" y="293"/>
                    <a:pt x="249" y="294"/>
                    <a:pt x="250" y="293"/>
                  </a:cubicBezTo>
                  <a:cubicBezTo>
                    <a:pt x="319" y="284"/>
                    <a:pt x="319" y="284"/>
                    <a:pt x="319" y="284"/>
                  </a:cubicBezTo>
                  <a:cubicBezTo>
                    <a:pt x="320" y="284"/>
                    <a:pt x="321" y="283"/>
                    <a:pt x="321" y="283"/>
                  </a:cubicBezTo>
                  <a:cubicBezTo>
                    <a:pt x="321" y="282"/>
                    <a:pt x="321" y="282"/>
                    <a:pt x="321" y="282"/>
                  </a:cubicBezTo>
                  <a:cubicBezTo>
                    <a:pt x="322" y="281"/>
                    <a:pt x="322" y="280"/>
                    <a:pt x="322" y="279"/>
                  </a:cubicBezTo>
                  <a:cubicBezTo>
                    <a:pt x="286" y="15"/>
                    <a:pt x="286" y="15"/>
                    <a:pt x="286" y="15"/>
                  </a:cubicBezTo>
                  <a:cubicBezTo>
                    <a:pt x="286" y="14"/>
                    <a:pt x="285" y="13"/>
                    <a:pt x="285" y="13"/>
                  </a:cubicBezTo>
                  <a:cubicBezTo>
                    <a:pt x="284" y="13"/>
                    <a:pt x="284" y="13"/>
                    <a:pt x="284" y="13"/>
                  </a:cubicBezTo>
                  <a:cubicBezTo>
                    <a:pt x="283" y="12"/>
                    <a:pt x="282" y="12"/>
                    <a:pt x="281" y="12"/>
                  </a:cubicBezTo>
                  <a:cubicBezTo>
                    <a:pt x="281" y="10"/>
                    <a:pt x="281" y="10"/>
                    <a:pt x="281" y="10"/>
                  </a:cubicBezTo>
                  <a:cubicBezTo>
                    <a:pt x="281" y="12"/>
                    <a:pt x="281" y="12"/>
                    <a:pt x="281" y="12"/>
                  </a:cubicBezTo>
                  <a:cubicBezTo>
                    <a:pt x="212" y="21"/>
                    <a:pt x="212" y="21"/>
                    <a:pt x="212" y="21"/>
                  </a:cubicBezTo>
                  <a:cubicBezTo>
                    <a:pt x="211" y="21"/>
                    <a:pt x="210" y="22"/>
                    <a:pt x="210" y="23"/>
                  </a:cubicBezTo>
                  <a:cubicBezTo>
                    <a:pt x="209" y="23"/>
                    <a:pt x="209" y="23"/>
                    <a:pt x="209" y="23"/>
                  </a:cubicBezTo>
                  <a:cubicBezTo>
                    <a:pt x="209" y="24"/>
                    <a:pt x="209" y="25"/>
                    <a:pt x="209" y="26"/>
                  </a:cubicBezTo>
                  <a:close/>
                  <a:moveTo>
                    <a:pt x="156" y="259"/>
                  </a:moveTo>
                  <a:cubicBezTo>
                    <a:pt x="153" y="259"/>
                    <a:pt x="150" y="256"/>
                    <a:pt x="150" y="253"/>
                  </a:cubicBezTo>
                  <a:cubicBezTo>
                    <a:pt x="150" y="62"/>
                    <a:pt x="150" y="62"/>
                    <a:pt x="150" y="62"/>
                  </a:cubicBezTo>
                  <a:cubicBezTo>
                    <a:pt x="150" y="59"/>
                    <a:pt x="153" y="56"/>
                    <a:pt x="156" y="56"/>
                  </a:cubicBezTo>
                  <a:cubicBezTo>
                    <a:pt x="159" y="56"/>
                    <a:pt x="162" y="59"/>
                    <a:pt x="162" y="62"/>
                  </a:cubicBezTo>
                  <a:cubicBezTo>
                    <a:pt x="162" y="253"/>
                    <a:pt x="162" y="253"/>
                    <a:pt x="162" y="253"/>
                  </a:cubicBezTo>
                  <a:cubicBezTo>
                    <a:pt x="162" y="256"/>
                    <a:pt x="159" y="259"/>
                    <a:pt x="156" y="259"/>
                  </a:cubicBezTo>
                  <a:close/>
                  <a:moveTo>
                    <a:pt x="156" y="60"/>
                  </a:moveTo>
                  <a:cubicBezTo>
                    <a:pt x="155" y="60"/>
                    <a:pt x="154" y="61"/>
                    <a:pt x="154" y="62"/>
                  </a:cubicBezTo>
                  <a:cubicBezTo>
                    <a:pt x="154" y="253"/>
                    <a:pt x="154" y="253"/>
                    <a:pt x="154" y="253"/>
                  </a:cubicBezTo>
                  <a:cubicBezTo>
                    <a:pt x="154" y="254"/>
                    <a:pt x="155" y="255"/>
                    <a:pt x="156" y="255"/>
                  </a:cubicBezTo>
                  <a:cubicBezTo>
                    <a:pt x="157" y="255"/>
                    <a:pt x="158" y="254"/>
                    <a:pt x="158" y="253"/>
                  </a:cubicBezTo>
                  <a:cubicBezTo>
                    <a:pt x="158" y="62"/>
                    <a:pt x="158" y="62"/>
                    <a:pt x="158" y="62"/>
                  </a:cubicBezTo>
                  <a:cubicBezTo>
                    <a:pt x="158" y="61"/>
                    <a:pt x="157" y="60"/>
                    <a:pt x="156" y="60"/>
                  </a:cubicBezTo>
                  <a:close/>
                  <a:moveTo>
                    <a:pt x="125" y="211"/>
                  </a:moveTo>
                  <a:cubicBezTo>
                    <a:pt x="122" y="211"/>
                    <a:pt x="119" y="208"/>
                    <a:pt x="119" y="205"/>
                  </a:cubicBezTo>
                  <a:cubicBezTo>
                    <a:pt x="119" y="62"/>
                    <a:pt x="119" y="62"/>
                    <a:pt x="119" y="62"/>
                  </a:cubicBezTo>
                  <a:cubicBezTo>
                    <a:pt x="119" y="59"/>
                    <a:pt x="122" y="56"/>
                    <a:pt x="125" y="56"/>
                  </a:cubicBezTo>
                  <a:cubicBezTo>
                    <a:pt x="128" y="56"/>
                    <a:pt x="131" y="59"/>
                    <a:pt x="131" y="62"/>
                  </a:cubicBezTo>
                  <a:cubicBezTo>
                    <a:pt x="131" y="205"/>
                    <a:pt x="131" y="205"/>
                    <a:pt x="131" y="205"/>
                  </a:cubicBezTo>
                  <a:cubicBezTo>
                    <a:pt x="131" y="208"/>
                    <a:pt x="128" y="211"/>
                    <a:pt x="125" y="211"/>
                  </a:cubicBezTo>
                  <a:close/>
                  <a:moveTo>
                    <a:pt x="125" y="60"/>
                  </a:moveTo>
                  <a:cubicBezTo>
                    <a:pt x="124" y="60"/>
                    <a:pt x="123" y="61"/>
                    <a:pt x="123" y="62"/>
                  </a:cubicBezTo>
                  <a:cubicBezTo>
                    <a:pt x="123" y="205"/>
                    <a:pt x="123" y="205"/>
                    <a:pt x="123" y="205"/>
                  </a:cubicBezTo>
                  <a:cubicBezTo>
                    <a:pt x="123" y="206"/>
                    <a:pt x="124" y="207"/>
                    <a:pt x="125" y="207"/>
                  </a:cubicBezTo>
                  <a:cubicBezTo>
                    <a:pt x="126" y="207"/>
                    <a:pt x="127" y="206"/>
                    <a:pt x="127" y="205"/>
                  </a:cubicBezTo>
                  <a:cubicBezTo>
                    <a:pt x="127" y="62"/>
                    <a:pt x="127" y="62"/>
                    <a:pt x="127" y="62"/>
                  </a:cubicBezTo>
                  <a:cubicBezTo>
                    <a:pt x="127" y="61"/>
                    <a:pt x="126" y="60"/>
                    <a:pt x="125" y="60"/>
                  </a:cubicBezTo>
                  <a:close/>
                  <a:moveTo>
                    <a:pt x="51" y="211"/>
                  </a:moveTo>
                  <a:cubicBezTo>
                    <a:pt x="47" y="211"/>
                    <a:pt x="45" y="208"/>
                    <a:pt x="45" y="205"/>
                  </a:cubicBezTo>
                  <a:cubicBezTo>
                    <a:pt x="45" y="62"/>
                    <a:pt x="45" y="62"/>
                    <a:pt x="45" y="62"/>
                  </a:cubicBezTo>
                  <a:cubicBezTo>
                    <a:pt x="45" y="59"/>
                    <a:pt x="47" y="56"/>
                    <a:pt x="51" y="56"/>
                  </a:cubicBezTo>
                  <a:cubicBezTo>
                    <a:pt x="54" y="56"/>
                    <a:pt x="57" y="59"/>
                    <a:pt x="57" y="62"/>
                  </a:cubicBezTo>
                  <a:cubicBezTo>
                    <a:pt x="57" y="205"/>
                    <a:pt x="57" y="205"/>
                    <a:pt x="57" y="205"/>
                  </a:cubicBezTo>
                  <a:cubicBezTo>
                    <a:pt x="57" y="208"/>
                    <a:pt x="54" y="211"/>
                    <a:pt x="51" y="211"/>
                  </a:cubicBezTo>
                  <a:close/>
                  <a:moveTo>
                    <a:pt x="51" y="60"/>
                  </a:moveTo>
                  <a:cubicBezTo>
                    <a:pt x="49" y="60"/>
                    <a:pt x="48" y="61"/>
                    <a:pt x="48" y="62"/>
                  </a:cubicBezTo>
                  <a:cubicBezTo>
                    <a:pt x="48" y="205"/>
                    <a:pt x="48" y="205"/>
                    <a:pt x="48" y="205"/>
                  </a:cubicBezTo>
                  <a:cubicBezTo>
                    <a:pt x="48" y="206"/>
                    <a:pt x="49" y="207"/>
                    <a:pt x="51" y="207"/>
                  </a:cubicBezTo>
                  <a:cubicBezTo>
                    <a:pt x="52" y="207"/>
                    <a:pt x="53" y="206"/>
                    <a:pt x="53" y="205"/>
                  </a:cubicBezTo>
                  <a:cubicBezTo>
                    <a:pt x="53" y="62"/>
                    <a:pt x="53" y="62"/>
                    <a:pt x="53" y="62"/>
                  </a:cubicBezTo>
                  <a:cubicBezTo>
                    <a:pt x="53" y="61"/>
                    <a:pt x="52" y="60"/>
                    <a:pt x="51" y="60"/>
                  </a:cubicBezTo>
                  <a:close/>
                  <a:moveTo>
                    <a:pt x="272" y="203"/>
                  </a:moveTo>
                  <a:cubicBezTo>
                    <a:pt x="269" y="203"/>
                    <a:pt x="266" y="201"/>
                    <a:pt x="266" y="198"/>
                  </a:cubicBezTo>
                  <a:cubicBezTo>
                    <a:pt x="247" y="59"/>
                    <a:pt x="247" y="59"/>
                    <a:pt x="247" y="59"/>
                  </a:cubicBezTo>
                  <a:cubicBezTo>
                    <a:pt x="246" y="56"/>
                    <a:pt x="248" y="53"/>
                    <a:pt x="252" y="52"/>
                  </a:cubicBezTo>
                  <a:cubicBezTo>
                    <a:pt x="255" y="52"/>
                    <a:pt x="258" y="54"/>
                    <a:pt x="258" y="57"/>
                  </a:cubicBezTo>
                  <a:cubicBezTo>
                    <a:pt x="277" y="197"/>
                    <a:pt x="277" y="197"/>
                    <a:pt x="277" y="197"/>
                  </a:cubicBezTo>
                  <a:cubicBezTo>
                    <a:pt x="278" y="198"/>
                    <a:pt x="277" y="200"/>
                    <a:pt x="276" y="201"/>
                  </a:cubicBezTo>
                  <a:cubicBezTo>
                    <a:pt x="275" y="202"/>
                    <a:pt x="274" y="203"/>
                    <a:pt x="272" y="203"/>
                  </a:cubicBezTo>
                  <a:cubicBezTo>
                    <a:pt x="272" y="203"/>
                    <a:pt x="272" y="203"/>
                    <a:pt x="272" y="203"/>
                  </a:cubicBezTo>
                  <a:close/>
                  <a:moveTo>
                    <a:pt x="252" y="56"/>
                  </a:moveTo>
                  <a:cubicBezTo>
                    <a:pt x="252" y="56"/>
                    <a:pt x="252" y="56"/>
                    <a:pt x="252" y="56"/>
                  </a:cubicBezTo>
                  <a:cubicBezTo>
                    <a:pt x="251" y="56"/>
                    <a:pt x="250" y="57"/>
                    <a:pt x="250" y="58"/>
                  </a:cubicBezTo>
                  <a:cubicBezTo>
                    <a:pt x="269" y="198"/>
                    <a:pt x="269" y="198"/>
                    <a:pt x="269" y="198"/>
                  </a:cubicBezTo>
                  <a:cubicBezTo>
                    <a:pt x="269" y="199"/>
                    <a:pt x="271" y="200"/>
                    <a:pt x="272" y="200"/>
                  </a:cubicBezTo>
                  <a:cubicBezTo>
                    <a:pt x="272" y="200"/>
                    <a:pt x="273" y="199"/>
                    <a:pt x="273" y="199"/>
                  </a:cubicBezTo>
                  <a:cubicBezTo>
                    <a:pt x="274" y="198"/>
                    <a:pt x="274" y="198"/>
                    <a:pt x="274" y="197"/>
                  </a:cubicBezTo>
                  <a:cubicBezTo>
                    <a:pt x="255" y="58"/>
                    <a:pt x="255" y="58"/>
                    <a:pt x="255" y="58"/>
                  </a:cubicBezTo>
                  <a:cubicBezTo>
                    <a:pt x="255" y="57"/>
                    <a:pt x="254" y="56"/>
                    <a:pt x="2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541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2716" y="1798320"/>
            <a:ext cx="11006844" cy="40462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Content Placeholder 3"/>
          <p:cNvSpPr>
            <a:spLocks noGrp="1"/>
          </p:cNvSpPr>
          <p:nvPr>
            <p:ph sz="quarter" idx="10"/>
          </p:nvPr>
        </p:nvSpPr>
        <p:spPr>
          <a:xfrm>
            <a:off x="1015734" y="2568359"/>
            <a:ext cx="10400807" cy="3116161"/>
          </a:xfrm>
        </p:spPr>
        <p:txBody>
          <a:bodyPr>
            <a:noAutofit/>
          </a:bodyPr>
          <a:lstStyle/>
          <a:p>
            <a:pPr marL="0" indent="0" algn="ctr">
              <a:lnSpc>
                <a:spcPct val="120000"/>
              </a:lnSpc>
              <a:spcBef>
                <a:spcPts val="0"/>
              </a:spcBef>
              <a:spcAft>
                <a:spcPts val="0"/>
              </a:spcAft>
              <a:buNone/>
            </a:pPr>
            <a:r>
              <a:rPr lang="en-US" b="1" dirty="0"/>
              <a:t>*Insert slide from “Appendix I – Benchmarking” </a:t>
            </a:r>
            <a:br>
              <a:rPr lang="en-US" b="1" dirty="0"/>
            </a:br>
            <a:r>
              <a:rPr lang="en-US" b="1" dirty="0"/>
              <a:t>based on your CE type*</a:t>
            </a:r>
          </a:p>
          <a:p>
            <a:pPr marL="0" indent="0" algn="ctr">
              <a:lnSpc>
                <a:spcPct val="120000"/>
              </a:lnSpc>
              <a:spcBef>
                <a:spcPts val="0"/>
              </a:spcBef>
              <a:spcAft>
                <a:spcPts val="0"/>
              </a:spcAft>
              <a:buNone/>
            </a:pPr>
            <a:endParaRPr lang="en-US" b="1" dirty="0"/>
          </a:p>
          <a:p>
            <a:pPr marL="0" indent="0" algn="ctr">
              <a:lnSpc>
                <a:spcPct val="120000"/>
              </a:lnSpc>
              <a:spcBef>
                <a:spcPts val="0"/>
              </a:spcBef>
              <a:spcAft>
                <a:spcPts val="0"/>
              </a:spcAft>
              <a:buNone/>
            </a:pPr>
            <a:r>
              <a:rPr lang="en-US" dirty="0"/>
              <a:t>Include your annual outpatient drug expenses</a:t>
            </a:r>
          </a:p>
          <a:p>
            <a:pPr marL="0" indent="0" algn="ctr">
              <a:lnSpc>
                <a:spcPct val="120000"/>
              </a:lnSpc>
              <a:spcBef>
                <a:spcPts val="0"/>
              </a:spcBef>
              <a:spcAft>
                <a:spcPts val="0"/>
              </a:spcAft>
              <a:buNone/>
            </a:pPr>
            <a:endParaRPr lang="en-US" sz="2400" dirty="0"/>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sp>
        <p:nvSpPr>
          <p:cNvPr id="9" name="Title 1"/>
          <p:cNvSpPr txBox="1">
            <a:spLocks/>
          </p:cNvSpPr>
          <p:nvPr/>
        </p:nvSpPr>
        <p:spPr>
          <a:xfrm>
            <a:off x="618559" y="687420"/>
            <a:ext cx="11254785" cy="9184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Resources Benchmarking</a:t>
            </a:r>
          </a:p>
        </p:txBody>
      </p:sp>
    </p:spTree>
    <p:extLst>
      <p:ext uri="{BB962C8B-B14F-4D97-AF65-F5344CB8AC3E}">
        <p14:creationId xmlns:p14="http://schemas.microsoft.com/office/powerpoint/2010/main" val="243198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8559" y="687420"/>
            <a:ext cx="11254785" cy="9184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FTE Request with JD</a:t>
            </a:r>
          </a:p>
        </p:txBody>
      </p:sp>
      <p:sp>
        <p:nvSpPr>
          <p:cNvPr id="3" name="Rectangle 2"/>
          <p:cNvSpPr/>
          <p:nvPr/>
        </p:nvSpPr>
        <p:spPr>
          <a:xfrm>
            <a:off x="712716" y="1798320"/>
            <a:ext cx="11006844" cy="40462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Content Placeholder 3"/>
          <p:cNvSpPr>
            <a:spLocks noGrp="1"/>
          </p:cNvSpPr>
          <p:nvPr>
            <p:ph sz="quarter" idx="10"/>
          </p:nvPr>
        </p:nvSpPr>
        <p:spPr>
          <a:xfrm>
            <a:off x="903216" y="2080259"/>
            <a:ext cx="10400807" cy="3825571"/>
          </a:xfrm>
        </p:spPr>
        <p:txBody>
          <a:bodyPr>
            <a:noAutofit/>
          </a:bodyPr>
          <a:lstStyle/>
          <a:p>
            <a:pPr marL="0" indent="0" algn="ctr">
              <a:lnSpc>
                <a:spcPct val="120000"/>
              </a:lnSpc>
              <a:spcBef>
                <a:spcPts val="0"/>
              </a:spcBef>
              <a:spcAft>
                <a:spcPts val="0"/>
              </a:spcAft>
              <a:buNone/>
            </a:pPr>
            <a:r>
              <a:rPr lang="en-US" b="1" dirty="0">
                <a:solidFill>
                  <a:srgbClr val="002060"/>
                </a:solidFill>
              </a:rPr>
              <a:t>*Insert slide from “Appendix II – Job Descriptions” with entity-specific data pertaining to your request*</a:t>
            </a:r>
          </a:p>
          <a:p>
            <a:pPr marL="0" indent="0" algn="ctr">
              <a:lnSpc>
                <a:spcPct val="120000"/>
              </a:lnSpc>
              <a:spcBef>
                <a:spcPts val="0"/>
              </a:spcBef>
              <a:spcAft>
                <a:spcPts val="0"/>
              </a:spcAft>
              <a:buNone/>
            </a:pPr>
            <a:endParaRPr lang="en-US" sz="2400" b="1" dirty="0">
              <a:solidFill>
                <a:srgbClr val="002060"/>
              </a:solidFill>
            </a:endParaRPr>
          </a:p>
          <a:p>
            <a:pPr marL="0" indent="0" algn="ctr">
              <a:lnSpc>
                <a:spcPct val="120000"/>
              </a:lnSpc>
              <a:spcBef>
                <a:spcPts val="0"/>
              </a:spcBef>
              <a:spcAft>
                <a:spcPts val="0"/>
              </a:spcAft>
              <a:buNone/>
            </a:pPr>
            <a:r>
              <a:rPr lang="en-US" sz="2400" dirty="0">
                <a:solidFill>
                  <a:srgbClr val="002060"/>
                </a:solidFill>
              </a:rPr>
              <a:t>Include primary focus of the position you are requesting</a:t>
            </a:r>
          </a:p>
          <a:p>
            <a:pPr marL="0" indent="0" algn="ctr">
              <a:lnSpc>
                <a:spcPct val="120000"/>
              </a:lnSpc>
              <a:spcBef>
                <a:spcPts val="0"/>
              </a:spcBef>
              <a:spcAft>
                <a:spcPts val="0"/>
              </a:spcAft>
              <a:buNone/>
            </a:pPr>
            <a:endParaRPr lang="en-US" sz="2400" b="1" dirty="0">
              <a:solidFill>
                <a:srgbClr val="002060"/>
              </a:solidFill>
            </a:endParaRPr>
          </a:p>
          <a:p>
            <a:pPr marL="0" indent="0" algn="ctr">
              <a:lnSpc>
                <a:spcPct val="120000"/>
              </a:lnSpc>
              <a:spcBef>
                <a:spcPts val="0"/>
              </a:spcBef>
              <a:spcAft>
                <a:spcPts val="0"/>
              </a:spcAft>
              <a:buNone/>
            </a:pPr>
            <a:r>
              <a:rPr lang="en-US" sz="2400" dirty="0">
                <a:solidFill>
                  <a:srgbClr val="002060"/>
                </a:solidFill>
              </a:rPr>
              <a:t>Show how the cost of the FTE is offset by affecting 340B savings and minimizing compliance risk</a:t>
            </a:r>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spTree>
    <p:extLst>
      <p:ext uri="{BB962C8B-B14F-4D97-AF65-F5344CB8AC3E}">
        <p14:creationId xmlns:p14="http://schemas.microsoft.com/office/powerpoint/2010/main" val="552884682"/>
      </p:ext>
    </p:extLst>
  </p:cSld>
  <p:clrMapOvr>
    <a:masterClrMapping/>
  </p:clrMapOvr>
</p:sld>
</file>

<file path=ppt/theme/theme1.xml><?xml version="1.0" encoding="utf-8"?>
<a:theme xmlns:a="http://schemas.openxmlformats.org/drawingml/2006/main" name="Apexus PVP template 2018 16x9">
  <a:themeElements>
    <a:clrScheme name="Apexus Colors">
      <a:dk1>
        <a:sysClr val="windowText" lastClr="000000"/>
      </a:dk1>
      <a:lt1>
        <a:sysClr val="window" lastClr="FFFFFF"/>
      </a:lt1>
      <a:dk2>
        <a:srgbClr val="696969"/>
      </a:dk2>
      <a:lt2>
        <a:srgbClr val="FFC02E"/>
      </a:lt2>
      <a:accent1>
        <a:srgbClr val="F7941E"/>
      </a:accent1>
      <a:accent2>
        <a:srgbClr val="8CC63E"/>
      </a:accent2>
      <a:accent3>
        <a:srgbClr val="0CA0DB"/>
      </a:accent3>
      <a:accent4>
        <a:srgbClr val="001D60"/>
      </a:accent4>
      <a:accent5>
        <a:srgbClr val="001D60"/>
      </a:accent5>
      <a:accent6>
        <a:srgbClr val="9EA1A8"/>
      </a:accent6>
      <a:hlink>
        <a:srgbClr val="0CA0DB"/>
      </a:hlink>
      <a:folHlink>
        <a:srgbClr val="9EA1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ln>
          <a:noFill/>
        </a:ln>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Presentation1" id="{6DB0923A-B93B-4C0D-B113-BD309E7E1DCC}" vid="{CDCF622E-E679-44E4-A9BB-4B9BEDC93B5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3301</Words>
  <Application>Microsoft Office PowerPoint</Application>
  <PresentationFormat>Widescreen</PresentationFormat>
  <Paragraphs>483</Paragraphs>
  <Slides>25</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Apexus PVP template 2018 16x9</vt:lpstr>
      <vt:lpstr>Custom Design</vt:lpstr>
      <vt:lpstr>340B FTE Request</vt:lpstr>
      <vt:lpstr>Purpose and Instructions</vt:lpstr>
      <vt:lpstr>340B Program Overview</vt:lpstr>
      <vt:lpstr>340B Program Overview</vt:lpstr>
      <vt:lpstr>*Entity Name* 340B Savings</vt:lpstr>
      <vt:lpstr>Importance of 340B Resources</vt:lpstr>
      <vt:lpstr>Importance of 340B Resources</vt:lpstr>
      <vt:lpstr>PowerPoint Presentation</vt:lpstr>
      <vt:lpstr>PowerPoint Presentation</vt:lpstr>
      <vt:lpstr>Oversight Council</vt:lpstr>
      <vt:lpstr>Conclusion</vt:lpstr>
      <vt:lpstr>Instructions Slide</vt:lpstr>
      <vt:lpstr>340B Resource Trends</vt:lpstr>
      <vt:lpstr>GPO Prohibition Hospital Benchmarks (DSH/PED/CAN)</vt:lpstr>
      <vt:lpstr>PowerPoint Presentation</vt:lpstr>
      <vt:lpstr>Community Health Center Benchmarks</vt:lpstr>
      <vt:lpstr>Grantee Benchmarks</vt:lpstr>
      <vt:lpstr>System Analysis: FTE</vt:lpstr>
      <vt:lpstr>System Analysis: Inventory</vt:lpstr>
      <vt:lpstr>System Analysis: Audit</vt:lpstr>
      <vt:lpstr> </vt:lpstr>
      <vt:lpstr> </vt:lpstr>
      <vt:lpstr> </vt:lpstr>
      <vt:lpstr> </vt:lpstr>
      <vt:lpstr>PowerPoint Presentation</vt:lpstr>
    </vt:vector>
  </TitlesOfParts>
  <Company>VHA,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340B FTE Request Template</dc:title>
  <dc:creator/>
  <cp:lastModifiedBy>Peters,Michael</cp:lastModifiedBy>
  <cp:revision>22</cp:revision>
  <cp:lastPrinted>2018-04-19T20:29:12Z</cp:lastPrinted>
  <dcterms:created xsi:type="dcterms:W3CDTF">2018-05-04T18:04:17Z</dcterms:created>
  <dcterms:modified xsi:type="dcterms:W3CDTF">2024-09-16T13:41:41Z</dcterms:modified>
</cp:coreProperties>
</file>